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13.bin"/>
  <Override ContentType="application/vnd.openxmlformats-officedocument.oleObject" PartName="/ppt/embeddings/oleObject9.bin"/>
  <Override ContentType="application/vnd.openxmlformats-officedocument.oleObject" PartName="/ppt/embeddings/oleObject6.bin"/>
  <Override ContentType="application/vnd.openxmlformats-officedocument.oleObject" PartName="/ppt/embeddings/oleObject15.bin"/>
  <Override ContentType="application/vnd.openxmlformats-officedocument.oleObject" PartName="/ppt/embeddings/oleObject18.bin"/>
  <Override ContentType="application/vnd.openxmlformats-officedocument.oleObject" PartName="/ppt/embeddings/oleObject4.bin"/>
  <Override ContentType="application/vnd.openxmlformats-officedocument.oleObject" PartName="/ppt/embeddings/oleObject1.bin"/>
  <Override ContentType="application/vnd.openxmlformats-officedocument.oleObject" PartName="/ppt/embeddings/oleObject11.bin"/>
  <Override ContentType="application/vnd.openxmlformats-officedocument.oleObject" PartName="/ppt/embeddings/oleObject8.bin"/>
  <Override ContentType="application/vnd.openxmlformats-officedocument.oleObject" PartName="/ppt/embeddings/oleObject22.bin"/>
  <Override ContentType="application/vnd.openxmlformats-officedocument.oleObject" PartName="/ppt/embeddings/oleObject19.bin"/>
  <Override ContentType="application/vnd.openxmlformats-officedocument.oleObject" PartName="/ppt/embeddings/oleObject20.bin"/>
  <Override ContentType="application/vnd.openxmlformats-officedocument.oleObject" PartName="/ppt/embeddings/oleObject14.bin"/>
  <Override ContentType="application/vnd.openxmlformats-officedocument.oleObject" PartName="/ppt/embeddings/oleObject12.bin"/>
  <Override ContentType="application/vnd.openxmlformats-officedocument.oleObject" PartName="/ppt/embeddings/oleObject3.bin"/>
  <Override ContentType="application/vnd.openxmlformats-officedocument.oleObject" PartName="/ppt/embeddings/oleObject5.bin"/>
  <Override ContentType="application/vnd.openxmlformats-officedocument.oleObject" PartName="/ppt/embeddings/oleObject17.bin"/>
  <Override ContentType="application/vnd.openxmlformats-officedocument.oleObject" PartName="/ppt/embeddings/oleObject7.bin"/>
  <Override ContentType="application/vnd.openxmlformats-officedocument.oleObject" PartName="/ppt/embeddings/oleObject16.bin"/>
  <Override ContentType="application/vnd.openxmlformats-officedocument.oleObject" PartName="/ppt/embeddings/oleObject2.bin"/>
  <Override ContentType="application/vnd.openxmlformats-officedocument.oleObject" PartName="/ppt/embeddings/oleObject10.bin"/>
  <Override ContentType="application/vnd.openxmlformats-officedocument.oleObject" PartName="/ppt/embeddings/oleObject2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</p:sldIdLst>
  <p:sldSz cy="6858000" cx="9144000"/>
  <p:notesSz cx="6858000" cy="9144000"/>
  <p:embeddedFontLst>
    <p:embeddedFont>
      <p:font typeface="Book Antiqua"/>
      <p:regular r:id="rId91"/>
      <p:bold r:id="rId92"/>
      <p:italic r:id="rId93"/>
      <p:boldItalic r:id="rId94"/>
    </p:embeddedFont>
    <p:embeddedFont>
      <p:font typeface="Noto Sans Symbols"/>
      <p:regular r:id="rId95"/>
      <p:bold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97" roundtripDataSignature="AMtx7mhqAG9v0C6rouk1hPZOUWeDHB0i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NotoSansSymbols-regular.fntdata"/><Relationship Id="rId94" Type="http://schemas.openxmlformats.org/officeDocument/2006/relationships/font" Target="fonts/BookAntiqua-boldItalic.fntdata"/><Relationship Id="rId97" Type="http://customschemas.google.com/relationships/presentationmetadata" Target="metadata"/><Relationship Id="rId96" Type="http://schemas.openxmlformats.org/officeDocument/2006/relationships/font" Target="fonts/NotoSansSymbol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BookAntiqua-regular.fntdata"/><Relationship Id="rId90" Type="http://schemas.openxmlformats.org/officeDocument/2006/relationships/slide" Target="slides/slide84.xml"/><Relationship Id="rId93" Type="http://schemas.openxmlformats.org/officeDocument/2006/relationships/font" Target="fonts/BookAntiqua-italic.fntdata"/><Relationship Id="rId92" Type="http://schemas.openxmlformats.org/officeDocument/2006/relationships/font" Target="fonts/BookAntiqu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1.v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2.v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5.png"/></Relationships>
</file>

<file path=ppt/drawings/_rels/vmlDrawing13.v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5.png"/></Relationships>
</file>

<file path=ppt/drawings/_rels/vmlDrawing14.v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3.png"/></Relationships>
</file>

<file path=ppt/drawings/_rels/vmlDrawing15.v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3.png"/></Relationships>
</file>

<file path=ppt/drawings/_rels/vmlDrawing16.vml.rels><?xml version="1.0" encoding="UTF-8" standalone="yes"?>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3.png"/></Relationships>
</file>

<file path=ppt/drawings/_rels/vmlDrawing17.v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8.vml.rels><?xml version="1.0" encoding="UTF-8" standalone="yes"?>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9.vml.rels><?xml version="1.0" encoding="UTF-8" standalone="yes"?><Relationships xmlns="http://schemas.openxmlformats.org/package/2006/relationships"><Relationship Id="rId1" Type="http://schemas.openxmlformats.org/officeDocument/2006/relationships/image" Target="../media/image3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marR="0" rtl="0" algn="l">
              <a:spcBef>
                <a:spcPts val="42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2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2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2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2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1911350" y="692150"/>
            <a:ext cx="3035300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cxnSp>
        <p:nvCxnSpPr>
          <p:cNvPr id="5" name="Google Shape;5;n"/>
          <p:cNvCxnSpPr/>
          <p:nvPr/>
        </p:nvCxnSpPr>
        <p:spPr>
          <a:xfrm>
            <a:off x="920750" y="35814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" name="Google Shape;6;n"/>
          <p:cNvCxnSpPr/>
          <p:nvPr/>
        </p:nvCxnSpPr>
        <p:spPr>
          <a:xfrm>
            <a:off x="920750" y="38862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Google Shape;7;n"/>
          <p:cNvCxnSpPr/>
          <p:nvPr/>
        </p:nvCxnSpPr>
        <p:spPr>
          <a:xfrm>
            <a:off x="920750" y="41910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" name="Google Shape;8;n"/>
          <p:cNvCxnSpPr/>
          <p:nvPr/>
        </p:nvCxnSpPr>
        <p:spPr>
          <a:xfrm>
            <a:off x="920750" y="44958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" name="Google Shape;9;n"/>
          <p:cNvCxnSpPr/>
          <p:nvPr/>
        </p:nvCxnSpPr>
        <p:spPr>
          <a:xfrm>
            <a:off x="920750" y="48006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" name="Google Shape;10;n"/>
          <p:cNvCxnSpPr/>
          <p:nvPr/>
        </p:nvCxnSpPr>
        <p:spPr>
          <a:xfrm>
            <a:off x="920750" y="51054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n"/>
          <p:cNvCxnSpPr/>
          <p:nvPr/>
        </p:nvCxnSpPr>
        <p:spPr>
          <a:xfrm>
            <a:off x="920750" y="51054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n"/>
          <p:cNvCxnSpPr/>
          <p:nvPr/>
        </p:nvCxnSpPr>
        <p:spPr>
          <a:xfrm>
            <a:off x="920750" y="54102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n"/>
          <p:cNvCxnSpPr/>
          <p:nvPr/>
        </p:nvCxnSpPr>
        <p:spPr>
          <a:xfrm>
            <a:off x="920750" y="57150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n"/>
          <p:cNvCxnSpPr/>
          <p:nvPr/>
        </p:nvCxnSpPr>
        <p:spPr>
          <a:xfrm>
            <a:off x="920750" y="60198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n"/>
          <p:cNvCxnSpPr/>
          <p:nvPr/>
        </p:nvCxnSpPr>
        <p:spPr>
          <a:xfrm>
            <a:off x="920750" y="63246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n"/>
          <p:cNvCxnSpPr/>
          <p:nvPr/>
        </p:nvCxnSpPr>
        <p:spPr>
          <a:xfrm>
            <a:off x="920750" y="66294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n"/>
          <p:cNvCxnSpPr/>
          <p:nvPr/>
        </p:nvCxnSpPr>
        <p:spPr>
          <a:xfrm>
            <a:off x="920750" y="69342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n"/>
          <p:cNvCxnSpPr/>
          <p:nvPr/>
        </p:nvCxnSpPr>
        <p:spPr>
          <a:xfrm>
            <a:off x="920750" y="72390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n"/>
          <p:cNvCxnSpPr/>
          <p:nvPr/>
        </p:nvCxnSpPr>
        <p:spPr>
          <a:xfrm>
            <a:off x="920750" y="75438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n"/>
          <p:cNvCxnSpPr/>
          <p:nvPr/>
        </p:nvCxnSpPr>
        <p:spPr>
          <a:xfrm>
            <a:off x="920750" y="78486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n"/>
          <p:cNvCxnSpPr/>
          <p:nvPr/>
        </p:nvCxnSpPr>
        <p:spPr>
          <a:xfrm>
            <a:off x="920750" y="81534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n"/>
          <p:cNvCxnSpPr/>
          <p:nvPr/>
        </p:nvCxnSpPr>
        <p:spPr>
          <a:xfrm>
            <a:off x="920750" y="8458200"/>
            <a:ext cx="5016500" cy="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n"/>
          <p:cNvCxnSpPr/>
          <p:nvPr/>
        </p:nvCxnSpPr>
        <p:spPr>
          <a:xfrm>
            <a:off x="165100" y="381000"/>
            <a:ext cx="65278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n"/>
          <p:cNvSpPr/>
          <p:nvPr/>
        </p:nvSpPr>
        <p:spPr>
          <a:xfrm>
            <a:off x="77788" y="8824913"/>
            <a:ext cx="6702425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Statistics, 7/e	© 1997 Prentice-Hall, Inc.</a:t>
            </a:r>
            <a:endParaRPr/>
          </a:p>
        </p:txBody>
      </p:sp>
      <p:cxnSp>
        <p:nvCxnSpPr>
          <p:cNvPr id="25" name="Google Shape;25;n"/>
          <p:cNvCxnSpPr/>
          <p:nvPr/>
        </p:nvCxnSpPr>
        <p:spPr>
          <a:xfrm>
            <a:off x="165100" y="8763000"/>
            <a:ext cx="65278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Google Shape;26;n"/>
          <p:cNvSpPr/>
          <p:nvPr/>
        </p:nvSpPr>
        <p:spPr>
          <a:xfrm>
            <a:off x="77788" y="61913"/>
            <a:ext cx="6702425" cy="2714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Chapter 7	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Notes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7-</a:t>
            </a: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0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1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/>
          </a:p>
        </p:txBody>
      </p:sp>
      <p:sp>
        <p:nvSpPr>
          <p:cNvPr id="419" name="Google Shape;419;p11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1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1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2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/>
          </a:p>
        </p:txBody>
      </p:sp>
      <p:sp>
        <p:nvSpPr>
          <p:cNvPr id="428" name="Google Shape;428;p12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2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2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2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3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3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/>
          </a:p>
        </p:txBody>
      </p:sp>
      <p:sp>
        <p:nvSpPr>
          <p:cNvPr id="439" name="Google Shape;439;p13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3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3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3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4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/>
          </a:p>
        </p:txBody>
      </p:sp>
      <p:sp>
        <p:nvSpPr>
          <p:cNvPr id="455" name="Google Shape;455;p14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4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4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4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5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/>
          </a:p>
        </p:txBody>
      </p:sp>
      <p:sp>
        <p:nvSpPr>
          <p:cNvPr id="476" name="Google Shape;476;p15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5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5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5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</p:txBody>
      </p:sp>
      <p:sp>
        <p:nvSpPr>
          <p:cNvPr id="480" name="Google Shape;480;p15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5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5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p15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6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/>
          </a:p>
        </p:txBody>
      </p:sp>
      <p:sp>
        <p:nvSpPr>
          <p:cNvPr id="491" name="Google Shape;491;p16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6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6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6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7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7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8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8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endParaRPr/>
          </a:p>
        </p:txBody>
      </p:sp>
      <p:sp>
        <p:nvSpPr>
          <p:cNvPr id="518" name="Google Shape;518;p18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8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8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8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</p:txBody>
      </p:sp>
      <p:sp>
        <p:nvSpPr>
          <p:cNvPr id="522" name="Google Shape;522;p18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8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8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p18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9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9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/>
          </a:p>
        </p:txBody>
      </p:sp>
      <p:sp>
        <p:nvSpPr>
          <p:cNvPr id="533" name="Google Shape;533;p19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9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9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9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 result of this class, you will be able to ...</a:t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0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0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1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1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endParaRPr/>
          </a:p>
        </p:txBody>
      </p:sp>
      <p:sp>
        <p:nvSpPr>
          <p:cNvPr id="560" name="Google Shape;560;p21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1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1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2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2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r>
            <a:endParaRPr/>
          </a:p>
        </p:txBody>
      </p:sp>
      <p:sp>
        <p:nvSpPr>
          <p:cNvPr id="569" name="Google Shape;569;p22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2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2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2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3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3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r>
            <a:endParaRPr/>
          </a:p>
        </p:txBody>
      </p:sp>
      <p:sp>
        <p:nvSpPr>
          <p:cNvPr id="593" name="Google Shape;593;p23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3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3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3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4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4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r>
            <a:endParaRPr/>
          </a:p>
        </p:txBody>
      </p:sp>
      <p:sp>
        <p:nvSpPr>
          <p:cNvPr id="623" name="Google Shape;623;p24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4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4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4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5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3" name="Google Shape;653;p25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Sample mean </a:t>
            </a:r>
            <a:r>
              <a:rPr b="1" lang="en-US"/>
              <a:t>X</a:t>
            </a:r>
            <a:r>
              <a:rPr lang="en-US"/>
              <a:t> is our best guess for the unknown population mean. Hence any interval we construct is to be around that </a:t>
            </a:r>
            <a:r>
              <a:rPr b="1" lang="en-US"/>
              <a:t>X</a:t>
            </a:r>
            <a:r>
              <a:rPr lang="en-US"/>
              <a:t> that we know, to be our best guess. From CLT we know </a:t>
            </a:r>
            <a:r>
              <a:rPr b="1" lang="en-US"/>
              <a:t>X</a:t>
            </a:r>
            <a:r>
              <a:rPr lang="en-US"/>
              <a:t> is distributed nearly normally and the center of the distribution is at the unknown population mean </a:t>
            </a:r>
            <a:endParaRPr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6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6:notes"/>
          <p:cNvSpPr/>
          <p:nvPr>
            <p:ph idx="2" type="sldImg"/>
          </p:nvPr>
        </p:nvSpPr>
        <p:spPr>
          <a:xfrm>
            <a:off x="1911350" y="692150"/>
            <a:ext cx="3035300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7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7:notes"/>
          <p:cNvSpPr/>
          <p:nvPr>
            <p:ph idx="2" type="sldImg"/>
          </p:nvPr>
        </p:nvSpPr>
        <p:spPr>
          <a:xfrm>
            <a:off x="1911350" y="692150"/>
            <a:ext cx="3035300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8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8:notes"/>
          <p:cNvSpPr/>
          <p:nvPr>
            <p:ph idx="2" type="sldImg"/>
          </p:nvPr>
        </p:nvSpPr>
        <p:spPr>
          <a:xfrm>
            <a:off x="1911350" y="692150"/>
            <a:ext cx="3035300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9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9:notes"/>
          <p:cNvSpPr/>
          <p:nvPr>
            <p:ph idx="2" type="sldImg"/>
          </p:nvPr>
        </p:nvSpPr>
        <p:spPr>
          <a:xfrm>
            <a:off x="1911350" y="692150"/>
            <a:ext cx="3035300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0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0:notes"/>
          <p:cNvSpPr/>
          <p:nvPr>
            <p:ph idx="2" type="sldImg"/>
          </p:nvPr>
        </p:nvSpPr>
        <p:spPr>
          <a:xfrm>
            <a:off x="1911350" y="692150"/>
            <a:ext cx="3035300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1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1:notes"/>
          <p:cNvSpPr/>
          <p:nvPr>
            <p:ph idx="2" type="sldImg"/>
          </p:nvPr>
        </p:nvSpPr>
        <p:spPr>
          <a:xfrm>
            <a:off x="1911350" y="692150"/>
            <a:ext cx="3035300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2:notes"/>
          <p:cNvSpPr/>
          <p:nvPr>
            <p:ph idx="2" type="sldImg"/>
          </p:nvPr>
        </p:nvSpPr>
        <p:spPr>
          <a:xfrm>
            <a:off x="1911350" y="692150"/>
            <a:ext cx="3035300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3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3:notes"/>
          <p:cNvSpPr/>
          <p:nvPr>
            <p:ph idx="2" type="sldImg"/>
          </p:nvPr>
        </p:nvSpPr>
        <p:spPr>
          <a:xfrm>
            <a:off x="1911350" y="692150"/>
            <a:ext cx="3035300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4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4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r>
            <a:endParaRPr/>
          </a:p>
        </p:txBody>
      </p:sp>
      <p:sp>
        <p:nvSpPr>
          <p:cNvPr id="755" name="Google Shape;755;p34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4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4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 score helps to compare between two different samples</a:t>
            </a:r>
            <a:endParaRPr/>
          </a:p>
        </p:txBody>
      </p:sp>
      <p:sp>
        <p:nvSpPr>
          <p:cNvPr id="758" name="Google Shape;758;p34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5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5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r>
            <a:endParaRPr/>
          </a:p>
        </p:txBody>
      </p:sp>
      <p:sp>
        <p:nvSpPr>
          <p:cNvPr id="773" name="Google Shape;773;p35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5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5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5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6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6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/>
          </a:p>
        </p:txBody>
      </p:sp>
      <p:sp>
        <p:nvSpPr>
          <p:cNvPr id="782" name="Google Shape;782;p36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6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6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6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7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/>
          </a:p>
        </p:txBody>
      </p:sp>
      <p:sp>
        <p:nvSpPr>
          <p:cNvPr id="805" name="Google Shape;805;p37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7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7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7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8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8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/>
          </a:p>
        </p:txBody>
      </p:sp>
      <p:sp>
        <p:nvSpPr>
          <p:cNvPr id="829" name="Google Shape;829;p38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38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38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38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9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9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/>
          </a:p>
        </p:txBody>
      </p:sp>
      <p:sp>
        <p:nvSpPr>
          <p:cNvPr id="860" name="Google Shape;860;p39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9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9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9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sp>
        <p:nvSpPr>
          <p:cNvPr id="204" name="Google Shape;204;p4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</p:txBody>
      </p:sp>
      <p:sp>
        <p:nvSpPr>
          <p:cNvPr id="208" name="Google Shape;208;p4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4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0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0:notes"/>
          <p:cNvSpPr/>
          <p:nvPr>
            <p:ph idx="2" type="sldImg"/>
          </p:nvPr>
        </p:nvSpPr>
        <p:spPr>
          <a:xfrm>
            <a:off x="1911350" y="692150"/>
            <a:ext cx="3035300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1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06" name="Google Shape;906;p41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/>
              <a:t>CLT is useful in finance when analyzing a large collection of securities to estimate portfolio distributions and traits for returns, risk, and correlation.</a:t>
            </a:r>
            <a:endParaRPr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2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2:notes"/>
          <p:cNvSpPr/>
          <p:nvPr>
            <p:ph idx="2" type="sldImg"/>
          </p:nvPr>
        </p:nvSpPr>
        <p:spPr>
          <a:xfrm>
            <a:off x="1911350" y="692150"/>
            <a:ext cx="3035300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3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3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/>
          </a:p>
        </p:txBody>
      </p:sp>
      <p:sp>
        <p:nvSpPr>
          <p:cNvPr id="919" name="Google Shape;919;p43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43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43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3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4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4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5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45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/>
          </a:p>
        </p:txBody>
      </p:sp>
      <p:sp>
        <p:nvSpPr>
          <p:cNvPr id="974" name="Google Shape;974;p45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45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45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5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6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46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endParaRPr/>
          </a:p>
        </p:txBody>
      </p:sp>
      <p:sp>
        <p:nvSpPr>
          <p:cNvPr id="1005" name="Google Shape;1005;p46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46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46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46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7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47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r>
            <a:endParaRPr/>
          </a:p>
        </p:txBody>
      </p:sp>
      <p:sp>
        <p:nvSpPr>
          <p:cNvPr id="1046" name="Google Shape;1046;p47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47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47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7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8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48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r>
            <a:endParaRPr/>
          </a:p>
        </p:txBody>
      </p:sp>
      <p:sp>
        <p:nvSpPr>
          <p:cNvPr id="1094" name="Google Shape;1094;p48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48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48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Notice that the interval width is determined by 1-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 in the sampling distribution.</a:t>
            </a:r>
            <a:endParaRPr/>
          </a:p>
        </p:txBody>
      </p:sp>
      <p:sp>
        <p:nvSpPr>
          <p:cNvPr id="1097" name="Google Shape;1097;p48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9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Have students explain why each of these occurs.</a:t>
            </a:r>
            <a:endParaRPr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rPr lang="en-US"/>
              <a:t>Level of confidence can be seen in the sampling distribution.</a:t>
            </a:r>
            <a:endParaRPr/>
          </a:p>
        </p:txBody>
      </p:sp>
      <p:sp>
        <p:nvSpPr>
          <p:cNvPr id="1115" name="Google Shape;1115;p49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219" name="Google Shape;219;p5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0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50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r>
            <a:endParaRPr/>
          </a:p>
        </p:txBody>
      </p:sp>
      <p:sp>
        <p:nvSpPr>
          <p:cNvPr id="1127" name="Google Shape;1127;p50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50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50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50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1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51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r>
            <a:endParaRPr/>
          </a:p>
        </p:txBody>
      </p:sp>
      <p:sp>
        <p:nvSpPr>
          <p:cNvPr id="1136" name="Google Shape;1136;p51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51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51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1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2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52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r>
            <a:endParaRPr/>
          </a:p>
        </p:txBody>
      </p:sp>
      <p:sp>
        <p:nvSpPr>
          <p:cNvPr id="1148" name="Google Shape;1148;p52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52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52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52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3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53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r>
            <a:endParaRPr/>
          </a:p>
        </p:txBody>
      </p:sp>
      <p:sp>
        <p:nvSpPr>
          <p:cNvPr id="1164" name="Google Shape;1164;p53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53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53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53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54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54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r>
            <a:endParaRPr/>
          </a:p>
        </p:txBody>
      </p:sp>
      <p:sp>
        <p:nvSpPr>
          <p:cNvPr id="1184" name="Google Shape;1184;p54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54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54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54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55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55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r>
            <a:endParaRPr/>
          </a:p>
        </p:txBody>
      </p:sp>
      <p:sp>
        <p:nvSpPr>
          <p:cNvPr id="1208" name="Google Shape;1208;p55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55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55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55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6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56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r>
            <a:endParaRPr/>
          </a:p>
        </p:txBody>
      </p:sp>
      <p:sp>
        <p:nvSpPr>
          <p:cNvPr id="1237" name="Google Shape;1237;p56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56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56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56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7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57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endParaRPr/>
          </a:p>
        </p:txBody>
      </p:sp>
      <p:sp>
        <p:nvSpPr>
          <p:cNvPr id="1271" name="Google Shape;1271;p57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57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57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57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</p:txBody>
      </p:sp>
      <p:sp>
        <p:nvSpPr>
          <p:cNvPr id="1275" name="Google Shape;1275;p57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57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57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8" name="Google Shape;1278;p57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8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58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r>
            <a:endParaRPr/>
          </a:p>
        </p:txBody>
      </p:sp>
      <p:sp>
        <p:nvSpPr>
          <p:cNvPr id="1286" name="Google Shape;1286;p58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58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58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58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9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59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sp>
        <p:nvSpPr>
          <p:cNvPr id="229" name="Google Shape;229;p6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60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60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61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61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r>
            <a:endParaRPr/>
          </a:p>
        </p:txBody>
      </p:sp>
      <p:sp>
        <p:nvSpPr>
          <p:cNvPr id="1333" name="Google Shape;1333;p61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61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61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61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62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62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r>
            <a:endParaRPr/>
          </a:p>
        </p:txBody>
      </p:sp>
      <p:sp>
        <p:nvSpPr>
          <p:cNvPr id="1343" name="Google Shape;1343;p62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62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62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62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3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53" name="Google Shape;1353;p63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Ans. ‘c’  </a:t>
            </a:r>
            <a:endParaRPr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4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64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65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65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</a:t>
            </a:r>
            <a:endParaRPr/>
          </a:p>
        </p:txBody>
      </p:sp>
      <p:sp>
        <p:nvSpPr>
          <p:cNvPr id="1399" name="Google Shape;1399;p65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65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65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65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66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66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r>
            <a:endParaRPr/>
          </a:p>
        </p:txBody>
      </p:sp>
      <p:sp>
        <p:nvSpPr>
          <p:cNvPr id="1409" name="Google Shape;1409;p66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66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66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66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</p:txBody>
      </p:sp>
      <p:sp>
        <p:nvSpPr>
          <p:cNvPr id="1413" name="Google Shape;1413;p66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66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66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6" name="Google Shape;1416;p66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67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67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r>
            <a:endParaRPr/>
          </a:p>
        </p:txBody>
      </p:sp>
      <p:sp>
        <p:nvSpPr>
          <p:cNvPr id="1424" name="Google Shape;1424;p67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67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67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67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68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68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9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69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</p:txBody>
      </p:sp>
      <p:sp>
        <p:nvSpPr>
          <p:cNvPr id="238" name="Google Shape;238;p7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7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7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0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0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71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71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58</a:t>
            </a:r>
            <a:endParaRPr/>
          </a:p>
        </p:txBody>
      </p:sp>
      <p:sp>
        <p:nvSpPr>
          <p:cNvPr id="1520" name="Google Shape;1520;p71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71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71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intervals use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/2, so divide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!</a:t>
            </a:r>
            <a:endParaRPr/>
          </a:p>
        </p:txBody>
      </p:sp>
      <p:sp>
        <p:nvSpPr>
          <p:cNvPr id="1523" name="Google Shape;1523;p71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72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72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59</a:t>
            </a:r>
            <a:endParaRPr/>
          </a:p>
        </p:txBody>
      </p:sp>
      <p:sp>
        <p:nvSpPr>
          <p:cNvPr id="1529" name="Google Shape;1529;p72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72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72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intervals use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/2, so divide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!</a:t>
            </a:r>
            <a:endParaRPr/>
          </a:p>
        </p:txBody>
      </p:sp>
      <p:sp>
        <p:nvSpPr>
          <p:cNvPr id="1532" name="Google Shape;1532;p72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73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73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</a:t>
            </a:r>
            <a:endParaRPr/>
          </a:p>
        </p:txBody>
      </p:sp>
      <p:sp>
        <p:nvSpPr>
          <p:cNvPr id="1539" name="Google Shape;1539;p73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73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73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intervals use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/2, so divide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!</a:t>
            </a:r>
            <a:endParaRPr/>
          </a:p>
        </p:txBody>
      </p:sp>
      <p:sp>
        <p:nvSpPr>
          <p:cNvPr id="1542" name="Google Shape;1542;p73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74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74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61</a:t>
            </a:r>
            <a:endParaRPr/>
          </a:p>
        </p:txBody>
      </p:sp>
      <p:sp>
        <p:nvSpPr>
          <p:cNvPr id="1552" name="Google Shape;1552;p74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74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74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intervals use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/2, so divide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!</a:t>
            </a:r>
            <a:endParaRPr/>
          </a:p>
        </p:txBody>
      </p:sp>
      <p:sp>
        <p:nvSpPr>
          <p:cNvPr id="1555" name="Google Shape;1555;p74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75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75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62</a:t>
            </a:r>
            <a:endParaRPr/>
          </a:p>
        </p:txBody>
      </p:sp>
      <p:sp>
        <p:nvSpPr>
          <p:cNvPr id="1571" name="Google Shape;1571;p75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75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75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intervals use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/2, so divide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!</a:t>
            </a:r>
            <a:endParaRPr/>
          </a:p>
        </p:txBody>
      </p:sp>
      <p:sp>
        <p:nvSpPr>
          <p:cNvPr id="1574" name="Google Shape;1574;p75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76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76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63</a:t>
            </a:r>
            <a:endParaRPr/>
          </a:p>
        </p:txBody>
      </p:sp>
      <p:sp>
        <p:nvSpPr>
          <p:cNvPr id="1591" name="Google Shape;1591;p76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76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76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intervals use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/2, so divide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!</a:t>
            </a:r>
            <a:endParaRPr/>
          </a:p>
        </p:txBody>
      </p:sp>
      <p:sp>
        <p:nvSpPr>
          <p:cNvPr id="1594" name="Google Shape;1594;p76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77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77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64</a:t>
            </a:r>
            <a:endParaRPr/>
          </a:p>
        </p:txBody>
      </p:sp>
      <p:sp>
        <p:nvSpPr>
          <p:cNvPr id="1613" name="Google Shape;1613;p77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77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77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intervals use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/2, so divide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!</a:t>
            </a:r>
            <a:endParaRPr/>
          </a:p>
        </p:txBody>
      </p:sp>
      <p:sp>
        <p:nvSpPr>
          <p:cNvPr id="1616" name="Google Shape;1616;p77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78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78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66</a:t>
            </a:r>
            <a:endParaRPr/>
          </a:p>
        </p:txBody>
      </p:sp>
      <p:sp>
        <p:nvSpPr>
          <p:cNvPr id="1636" name="Google Shape;1636;p78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78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78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intervals use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/2, so divide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!</a:t>
            </a:r>
            <a:endParaRPr/>
          </a:p>
        </p:txBody>
      </p:sp>
      <p:sp>
        <p:nvSpPr>
          <p:cNvPr id="1639" name="Google Shape;1639;p78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79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79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8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259" name="Google Shape;259;p8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8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80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80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69</a:t>
            </a:r>
            <a:endParaRPr/>
          </a:p>
        </p:txBody>
      </p:sp>
      <p:sp>
        <p:nvSpPr>
          <p:cNvPr id="1723" name="Google Shape;1723;p80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80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80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0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81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81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</a:t>
            </a:r>
            <a:endParaRPr/>
          </a:p>
        </p:txBody>
      </p:sp>
      <p:sp>
        <p:nvSpPr>
          <p:cNvPr id="1733" name="Google Shape;1733;p81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81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81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81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82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Allow students about 20 minutes to solve.</a:t>
            </a:r>
            <a:endParaRPr/>
          </a:p>
        </p:txBody>
      </p:sp>
      <p:sp>
        <p:nvSpPr>
          <p:cNvPr id="1743" name="Google Shape;1743;p82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83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83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72</a:t>
            </a:r>
            <a:endParaRPr/>
          </a:p>
        </p:txBody>
      </p:sp>
      <p:sp>
        <p:nvSpPr>
          <p:cNvPr id="1887" name="Google Shape;1887;p83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83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83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83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84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84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9:notes"/>
          <p:cNvSpPr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</p:txBody>
      </p:sp>
      <p:sp>
        <p:nvSpPr>
          <p:cNvPr id="290" name="Google Shape;290;p9:notes"/>
          <p:cNvSpPr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9:notes"/>
          <p:cNvSpPr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9:notes"/>
          <p:cNvSpPr txBox="1"/>
          <p:nvPr>
            <p:ph idx="1" type="body"/>
          </p:nvPr>
        </p:nvSpPr>
        <p:spPr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9:notes"/>
          <p:cNvSpPr/>
          <p:nvPr>
            <p:ph idx="2" type="sldImg"/>
          </p:nvPr>
        </p:nvSpPr>
        <p:spPr>
          <a:xfrm>
            <a:off x="1912938" y="692150"/>
            <a:ext cx="3032125" cy="227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182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156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1" anchor="b" bIns="44450" lIns="90475" spcFirstLastPara="1" rIns="90475" wrap="square" tIns="4445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indent="-344169" lvl="1" marL="914400" algn="l">
              <a:spcBef>
                <a:spcPts val="560"/>
              </a:spcBef>
              <a:spcAft>
                <a:spcPts val="0"/>
              </a:spcAft>
              <a:buSzPts val="1820"/>
              <a:buChar char="■"/>
              <a:defRPr sz="2800"/>
            </a:lvl2pPr>
            <a:lvl3pPr indent="-327660" lvl="2" marL="1371600" algn="l">
              <a:spcBef>
                <a:spcPts val="480"/>
              </a:spcBef>
              <a:spcAft>
                <a:spcPts val="0"/>
              </a:spcAft>
              <a:buSzPts val="1560"/>
              <a:buChar char="●"/>
              <a:defRPr sz="2400"/>
            </a:lvl3pPr>
            <a:lvl4pPr indent="-311150" lvl="3" marL="18288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9" name="Google Shape;69;p9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7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1" anchor="b" bIns="44450" lIns="90475" spcFirstLastPara="1" rIns="90475" wrap="square" tIns="4445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7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0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0"/>
          <p:cNvSpPr txBox="1"/>
          <p:nvPr>
            <p:ph idx="1" type="body"/>
          </p:nvPr>
        </p:nvSpPr>
        <p:spPr>
          <a:xfrm rot="5400000">
            <a:off x="2476500" y="-38100"/>
            <a:ext cx="4114800" cy="7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02894" lvl="1" marL="9144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1"/>
          <p:cNvSpPr txBox="1"/>
          <p:nvPr>
            <p:ph type="title"/>
          </p:nvPr>
        </p:nvSpPr>
        <p:spPr>
          <a:xfrm rot="5400000">
            <a:off x="4581525" y="2066925"/>
            <a:ext cx="5791200" cy="196215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1"/>
          <p:cNvSpPr txBox="1"/>
          <p:nvPr>
            <p:ph idx="1" type="body"/>
          </p:nvPr>
        </p:nvSpPr>
        <p:spPr>
          <a:xfrm rot="5400000">
            <a:off x="581025" y="180975"/>
            <a:ext cx="5791200" cy="57340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02894" lvl="1" marL="9144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9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182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156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7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7"/>
          <p:cNvSpPr txBox="1"/>
          <p:nvPr>
            <p:ph idx="1" type="body"/>
          </p:nvPr>
        </p:nvSpPr>
        <p:spPr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02894" lvl="1" marL="9144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8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8"/>
          <p:cNvSpPr txBox="1"/>
          <p:nvPr>
            <p:ph idx="1" type="body"/>
          </p:nvPr>
        </p:nvSpPr>
        <p:spPr>
          <a:xfrm>
            <a:off x="609600" y="1828800"/>
            <a:ext cx="3848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02894" lvl="1" marL="9144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3" name="Google Shape;43;p88"/>
          <p:cNvSpPr/>
          <p:nvPr>
            <p:ph idx="2" type="clipArt"/>
          </p:nvPr>
        </p:nvSpPr>
        <p:spPr>
          <a:xfrm>
            <a:off x="4610100" y="1828800"/>
            <a:ext cx="3848100" cy="411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1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2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Text" type="objAndTx">
  <p:cSld name="OBJECT_AND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3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3"/>
          <p:cNvSpPr txBox="1"/>
          <p:nvPr>
            <p:ph idx="1" type="body"/>
          </p:nvPr>
        </p:nvSpPr>
        <p:spPr>
          <a:xfrm>
            <a:off x="609600" y="1828800"/>
            <a:ext cx="3848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02894" lvl="1" marL="9144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1" name="Google Shape;51;p93"/>
          <p:cNvSpPr txBox="1"/>
          <p:nvPr>
            <p:ph idx="2" type="body"/>
          </p:nvPr>
        </p:nvSpPr>
        <p:spPr>
          <a:xfrm>
            <a:off x="4610100" y="1828800"/>
            <a:ext cx="3848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02894" lvl="1" marL="9144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1" anchor="t" bIns="44450" lIns="90475" spcFirstLastPara="1" rIns="90475" wrap="square" tIns="4445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17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5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5"/>
          <p:cNvSpPr txBox="1"/>
          <p:nvPr>
            <p:ph idx="1" type="body"/>
          </p:nvPr>
        </p:nvSpPr>
        <p:spPr>
          <a:xfrm>
            <a:off x="609600" y="1828800"/>
            <a:ext cx="3848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indent="-327660" lvl="1" marL="914400" algn="l"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2pPr>
            <a:lvl3pPr indent="-311150" lvl="2" marL="13716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58" name="Google Shape;58;p95"/>
          <p:cNvSpPr txBox="1"/>
          <p:nvPr>
            <p:ph idx="2" type="body"/>
          </p:nvPr>
        </p:nvSpPr>
        <p:spPr>
          <a:xfrm>
            <a:off x="4610100" y="1828800"/>
            <a:ext cx="3848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indent="-327660" lvl="1" marL="914400" algn="l"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2pPr>
            <a:lvl3pPr indent="-311150" lvl="2" marL="13716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2" name="Google Shape;62;p9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indent="-311150" lvl="1" marL="914400" algn="l"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●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3" name="Google Shape;63;p9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4" name="Google Shape;64;p9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indent="-311150" lvl="1" marL="914400" algn="l"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●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5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29" name="Google Shape;29;p85"/>
          <p:cNvSpPr txBox="1"/>
          <p:nvPr>
            <p:ph idx="1" type="body"/>
          </p:nvPr>
        </p:nvSpPr>
        <p:spPr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416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820"/>
              <a:buFont typeface="Noto Sans Symbols"/>
              <a:buChar char="■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85"/>
          <p:cNvSpPr/>
          <p:nvPr/>
        </p:nvSpPr>
        <p:spPr>
          <a:xfrm>
            <a:off x="0" y="1428750"/>
            <a:ext cx="9132888" cy="73025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rotWithShape="0" algn="ctr" dir="567739" dist="77251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5"/>
          <p:cNvSpPr/>
          <p:nvPr/>
        </p:nvSpPr>
        <p:spPr>
          <a:xfrm>
            <a:off x="0" y="1543050"/>
            <a:ext cx="9132888" cy="38100"/>
          </a:xfrm>
          <a:prstGeom prst="rect">
            <a:avLst/>
          </a:prstGeom>
          <a:solidFill>
            <a:srgbClr val="D989B8"/>
          </a:solidFill>
          <a:ln>
            <a:noFill/>
          </a:ln>
          <a:effectLst>
            <a:outerShdw rotWithShape="0" algn="ctr" dir="1106097" dist="80322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5"/>
          <p:cNvSpPr/>
          <p:nvPr/>
        </p:nvSpPr>
        <p:spPr>
          <a:xfrm>
            <a:off x="1152525" y="6378575"/>
            <a:ext cx="855663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7 - </a:t>
            </a:r>
            <a:fld id="{00000000-1234-1234-1234-123412341234}" type="slidenum"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5"/>
          <p:cNvSpPr/>
          <p:nvPr/>
        </p:nvSpPr>
        <p:spPr>
          <a:xfrm>
            <a:off x="79375" y="1146175"/>
            <a:ext cx="1978025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2003 Pearson Prentice Hall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9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>
            <a:lvl1pPr lv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82" name="Google Shape;82;p89"/>
          <p:cNvSpPr txBox="1"/>
          <p:nvPr>
            <p:ph idx="1" type="body"/>
          </p:nvPr>
        </p:nvSpPr>
        <p:spPr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416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820"/>
              <a:buFont typeface="Noto Sans Symbols"/>
              <a:buChar char="■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89"/>
          <p:cNvSpPr/>
          <p:nvPr/>
        </p:nvSpPr>
        <p:spPr>
          <a:xfrm>
            <a:off x="0" y="1428750"/>
            <a:ext cx="9132888" cy="73025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rotWithShape="0" algn="ctr" dir="567739" dist="77251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9"/>
          <p:cNvSpPr/>
          <p:nvPr/>
        </p:nvSpPr>
        <p:spPr>
          <a:xfrm>
            <a:off x="0" y="1543050"/>
            <a:ext cx="9132888" cy="38100"/>
          </a:xfrm>
          <a:prstGeom prst="rect">
            <a:avLst/>
          </a:prstGeom>
          <a:solidFill>
            <a:srgbClr val="D989B8"/>
          </a:solidFill>
          <a:ln>
            <a:noFill/>
          </a:ln>
          <a:effectLst>
            <a:outerShdw rotWithShape="0" algn="ctr" dir="1106097" dist="80322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9"/>
          <p:cNvSpPr/>
          <p:nvPr/>
        </p:nvSpPr>
        <p:spPr>
          <a:xfrm>
            <a:off x="1152525" y="6378575"/>
            <a:ext cx="855663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7 - </a:t>
            </a:r>
            <a:fld id="{00000000-1234-1234-1234-123412341234}" type="slidenum"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9"/>
          <p:cNvSpPr/>
          <p:nvPr/>
        </p:nvSpPr>
        <p:spPr>
          <a:xfrm>
            <a:off x="79375" y="1146175"/>
            <a:ext cx="1978025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2003 Pearson Prentice Hall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vmlDrawing" Target="../drawings/vmlDrawing3.vml"/><Relationship Id="rId4" Type="http://schemas.openxmlformats.org/officeDocument/2006/relationships/image" Target="../media/image13.png"/><Relationship Id="rId5" Type="http://schemas.openxmlformats.org/officeDocument/2006/relationships/oleObject" Target="../embeddings/oleObject3.bin"/><Relationship Id="rId6" Type="http://schemas.openxmlformats.org/officeDocument/2006/relationships/oleObject" Target="../embeddings/oleObject3.bin"/><Relationship Id="rId7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investopedia.com/terms/s/simple-random-sample.asp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5.bin"/><Relationship Id="rId5" Type="http://schemas.openxmlformats.org/officeDocument/2006/relationships/oleObject" Target="../embeddings/oleObject5.bin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vmlDrawing" Target="../drawings/vmlDrawing6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vmlDrawing" Target="../drawings/vmlDrawing7.vml"/><Relationship Id="rId4" Type="http://schemas.openxmlformats.org/officeDocument/2006/relationships/oleObject" Target="../embeddings/oleObject7.bin"/><Relationship Id="rId5" Type="http://schemas.openxmlformats.org/officeDocument/2006/relationships/oleObject" Target="../embeddings/oleObject7.bin"/><Relationship Id="rId6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vmlDrawing" Target="../drawings/vmlDrawing8.vml"/><Relationship Id="rId4" Type="http://schemas.openxmlformats.org/officeDocument/2006/relationships/oleObject" Target="../embeddings/oleObject8.bin"/><Relationship Id="rId5" Type="http://schemas.openxmlformats.org/officeDocument/2006/relationships/oleObject" Target="../embeddings/oleObject8.bin"/><Relationship Id="rId6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vmlDrawing" Target="../drawings/vmlDrawing9.vml"/><Relationship Id="rId4" Type="http://schemas.openxmlformats.org/officeDocument/2006/relationships/oleObject" Target="../embeddings/oleObject9.bin"/><Relationship Id="rId5" Type="http://schemas.openxmlformats.org/officeDocument/2006/relationships/oleObject" Target="../embeddings/oleObject9.bin"/><Relationship Id="rId6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vmlDrawing" Target="../drawings/vmlDrawing10.vml"/><Relationship Id="rId4" Type="http://schemas.openxmlformats.org/officeDocument/2006/relationships/oleObject" Target="../embeddings/oleObject10.bin"/><Relationship Id="rId5" Type="http://schemas.openxmlformats.org/officeDocument/2006/relationships/oleObject" Target="../embeddings/oleObject10.bin"/><Relationship Id="rId6" Type="http://schemas.openxmlformats.org/officeDocument/2006/relationships/image" Target="../media/image2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vmlDrawing" Target="../drawings/vmlDrawing11.vml"/><Relationship Id="rId4" Type="http://schemas.openxmlformats.org/officeDocument/2006/relationships/oleObject" Target="../embeddings/oleObject11.bin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vmlDrawing" Target="../drawings/vmlDrawing12.vml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5.png"/><Relationship Id="rId5" Type="http://schemas.openxmlformats.org/officeDocument/2006/relationships/oleObject" Target="../embeddings/oleObject12.bin"/><Relationship Id="rId6" Type="http://schemas.openxmlformats.org/officeDocument/2006/relationships/image" Target="../media/image23.png"/><Relationship Id="rId7" Type="http://schemas.openxmlformats.org/officeDocument/2006/relationships/oleObject" Target="../embeddings/oleObject13.bin"/><Relationship Id="rId8" Type="http://schemas.openxmlformats.org/officeDocument/2006/relationships/oleObject" Target="../embeddings/oleObject13.bin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vmlDrawing" Target="../drawings/vmlDrawing13.vml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5.png"/><Relationship Id="rId5" Type="http://schemas.openxmlformats.org/officeDocument/2006/relationships/oleObject" Target="../embeddings/oleObject14.bin"/><Relationship Id="rId6" Type="http://schemas.openxmlformats.org/officeDocument/2006/relationships/image" Target="../media/image23.png"/><Relationship Id="rId7" Type="http://schemas.openxmlformats.org/officeDocument/2006/relationships/oleObject" Target="../embeddings/oleObject15.bin"/><Relationship Id="rId8" Type="http://schemas.openxmlformats.org/officeDocument/2006/relationships/oleObject" Target="../embeddings/oleObject15.bin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vmlDrawing" Target="../drawings/vmlDrawing14.vml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3.png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5.png"/><Relationship Id="rId7" Type="http://schemas.openxmlformats.org/officeDocument/2006/relationships/oleObject" Target="../embeddings/oleObject17.bin"/><Relationship Id="rId8" Type="http://schemas.openxmlformats.org/officeDocument/2006/relationships/oleObject" Target="../embeddings/oleObject17.bin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vmlDrawing" Target="../drawings/vmlDrawing15.vml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3.pn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5.png"/><Relationship Id="rId7" Type="http://schemas.openxmlformats.org/officeDocument/2006/relationships/oleObject" Target="../embeddings/oleObject19.bin"/><Relationship Id="rId8" Type="http://schemas.openxmlformats.org/officeDocument/2006/relationships/oleObject" Target="../embeddings/oleObject19.bin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vmlDrawing" Target="../drawings/vmlDrawing16.vml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3.png"/><Relationship Id="rId5" Type="http://schemas.openxmlformats.org/officeDocument/2006/relationships/oleObject" Target="../embeddings/oleObject20.bin"/><Relationship Id="rId6" Type="http://schemas.openxmlformats.org/officeDocument/2006/relationships/image" Target="../media/image28.png"/><Relationship Id="rId7" Type="http://schemas.openxmlformats.org/officeDocument/2006/relationships/oleObject" Target="../embeddings/oleObject21.bin"/><Relationship Id="rId8" Type="http://schemas.openxmlformats.org/officeDocument/2006/relationships/oleObject" Target="../embeddings/oleObject21.bin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vmlDrawing" Target="../drawings/vmlDrawing17.vml"/><Relationship Id="rId4" Type="http://schemas.openxmlformats.org/officeDocument/2006/relationships/oleObject" Target="../embeddings/oleObject22.bin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/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Unit 2</a:t>
            </a:r>
            <a:endParaRPr/>
          </a:p>
        </p:txBody>
      </p:sp>
      <p:sp>
        <p:nvSpPr>
          <p:cNvPr id="95" name="Google Shape;95;p1"/>
          <p:cNvSpPr txBox="1"/>
          <p:nvPr>
            <p:ph idx="1" type="subTitle"/>
          </p:nvPr>
        </p:nvSpPr>
        <p:spPr>
          <a:xfrm>
            <a:off x="1016000" y="3886200"/>
            <a:ext cx="716597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Inferences Based on a Single Sample: Estimation with Confidence Intervals</a:t>
            </a:r>
            <a:br>
              <a:rPr lang="en-US"/>
            </a:br>
            <a:r>
              <a:rPr lang="en-US"/>
              <a:t>Chapter 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Unknown Population Parameters Are Estimated </a:t>
            </a:r>
            <a:endParaRPr/>
          </a:p>
        </p:txBody>
      </p:sp>
      <p:sp>
        <p:nvSpPr>
          <p:cNvPr id="326" name="Google Shape;326;p10"/>
          <p:cNvSpPr/>
          <p:nvPr/>
        </p:nvSpPr>
        <p:spPr>
          <a:xfrm>
            <a:off x="4953000" y="2114550"/>
            <a:ext cx="9525" cy="925513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4970463" y="2114550"/>
            <a:ext cx="9525" cy="925513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798513" y="2114550"/>
            <a:ext cx="4143375" cy="457200"/>
          </a:xfrm>
          <a:prstGeom prst="rect">
            <a:avLst/>
          </a:prstGeom>
          <a:solidFill>
            <a:srgbClr val="B366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0"/>
          <p:cNvSpPr/>
          <p:nvPr/>
        </p:nvSpPr>
        <p:spPr>
          <a:xfrm>
            <a:off x="776288" y="2085975"/>
            <a:ext cx="379095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Estimate Population</a:t>
            </a:r>
            <a:endParaRPr/>
          </a:p>
        </p:txBody>
      </p:sp>
      <p:sp>
        <p:nvSpPr>
          <p:cNvPr id="330" name="Google Shape;330;p10"/>
          <p:cNvSpPr/>
          <p:nvPr/>
        </p:nvSpPr>
        <p:spPr>
          <a:xfrm>
            <a:off x="798513" y="2581275"/>
            <a:ext cx="4143375" cy="457200"/>
          </a:xfrm>
          <a:prstGeom prst="rect">
            <a:avLst/>
          </a:prstGeom>
          <a:solidFill>
            <a:srgbClr val="B366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776288" y="2552700"/>
            <a:ext cx="24130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Parameter...</a:t>
            </a:r>
            <a:endParaRPr/>
          </a:p>
        </p:txBody>
      </p:sp>
      <p:sp>
        <p:nvSpPr>
          <p:cNvPr id="332" name="Google Shape;332;p10"/>
          <p:cNvSpPr/>
          <p:nvPr/>
        </p:nvSpPr>
        <p:spPr>
          <a:xfrm>
            <a:off x="4989513" y="2114550"/>
            <a:ext cx="3273425" cy="457200"/>
          </a:xfrm>
          <a:prstGeom prst="rect">
            <a:avLst/>
          </a:prstGeom>
          <a:solidFill>
            <a:srgbClr val="B366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5426075" y="2085975"/>
            <a:ext cx="2392363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Sample</a:t>
            </a:r>
            <a:endParaRPr/>
          </a:p>
        </p:txBody>
      </p:sp>
      <p:sp>
        <p:nvSpPr>
          <p:cNvPr id="334" name="Google Shape;334;p10"/>
          <p:cNvSpPr/>
          <p:nvPr/>
        </p:nvSpPr>
        <p:spPr>
          <a:xfrm>
            <a:off x="4989513" y="2581275"/>
            <a:ext cx="3273425" cy="457200"/>
          </a:xfrm>
          <a:prstGeom prst="rect">
            <a:avLst/>
          </a:prstGeom>
          <a:solidFill>
            <a:srgbClr val="B366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0"/>
          <p:cNvSpPr/>
          <p:nvPr/>
        </p:nvSpPr>
        <p:spPr>
          <a:xfrm>
            <a:off x="5819775" y="2552700"/>
            <a:ext cx="1603375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Statistic</a:t>
            </a:r>
            <a:endParaRPr/>
          </a:p>
        </p:txBody>
      </p:sp>
      <p:sp>
        <p:nvSpPr>
          <p:cNvPr id="336" name="Google Shape;336;p10"/>
          <p:cNvSpPr/>
          <p:nvPr/>
        </p:nvSpPr>
        <p:spPr>
          <a:xfrm>
            <a:off x="795338" y="3049588"/>
            <a:ext cx="2547937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795338" y="3067050"/>
            <a:ext cx="2547937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0"/>
          <p:cNvSpPr/>
          <p:nvPr/>
        </p:nvSpPr>
        <p:spPr>
          <a:xfrm>
            <a:off x="3352800" y="3049588"/>
            <a:ext cx="26988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0"/>
          <p:cNvSpPr/>
          <p:nvPr/>
        </p:nvSpPr>
        <p:spPr>
          <a:xfrm>
            <a:off x="3352800" y="3067050"/>
            <a:ext cx="26988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3389313" y="3049588"/>
            <a:ext cx="155257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0"/>
          <p:cNvSpPr/>
          <p:nvPr/>
        </p:nvSpPr>
        <p:spPr>
          <a:xfrm>
            <a:off x="3389313" y="3067050"/>
            <a:ext cx="155257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0"/>
          <p:cNvSpPr/>
          <p:nvPr/>
        </p:nvSpPr>
        <p:spPr>
          <a:xfrm>
            <a:off x="4970463" y="3049588"/>
            <a:ext cx="9525" cy="2698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0"/>
          <p:cNvSpPr/>
          <p:nvPr/>
        </p:nvSpPr>
        <p:spPr>
          <a:xfrm>
            <a:off x="4953000" y="3049588"/>
            <a:ext cx="9525" cy="2698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0"/>
          <p:cNvSpPr/>
          <p:nvPr/>
        </p:nvSpPr>
        <p:spPr>
          <a:xfrm>
            <a:off x="4989513" y="3049588"/>
            <a:ext cx="327342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0"/>
          <p:cNvSpPr/>
          <p:nvPr/>
        </p:nvSpPr>
        <p:spPr>
          <a:xfrm>
            <a:off x="4989513" y="3067050"/>
            <a:ext cx="327342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0"/>
          <p:cNvSpPr/>
          <p:nvPr/>
        </p:nvSpPr>
        <p:spPr>
          <a:xfrm>
            <a:off x="3352800" y="3086100"/>
            <a:ext cx="17463" cy="744538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0"/>
          <p:cNvSpPr/>
          <p:nvPr/>
        </p:nvSpPr>
        <p:spPr>
          <a:xfrm>
            <a:off x="4953000" y="3086100"/>
            <a:ext cx="9525" cy="744538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0"/>
          <p:cNvSpPr/>
          <p:nvPr/>
        </p:nvSpPr>
        <p:spPr>
          <a:xfrm>
            <a:off x="4970463" y="3086100"/>
            <a:ext cx="9525" cy="744538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0"/>
          <p:cNvSpPr/>
          <p:nvPr/>
        </p:nvSpPr>
        <p:spPr>
          <a:xfrm>
            <a:off x="812800" y="3133725"/>
            <a:ext cx="1195388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/>
          </a:p>
        </p:txBody>
      </p:sp>
      <p:sp>
        <p:nvSpPr>
          <p:cNvPr id="350" name="Google Shape;350;p10"/>
          <p:cNvSpPr/>
          <p:nvPr/>
        </p:nvSpPr>
        <p:spPr>
          <a:xfrm>
            <a:off x="3941763" y="3160713"/>
            <a:ext cx="4159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endParaRPr/>
          </a:p>
        </p:txBody>
      </p:sp>
      <p:sp>
        <p:nvSpPr>
          <p:cNvPr id="351" name="Google Shape;351;p10"/>
          <p:cNvSpPr/>
          <p:nvPr/>
        </p:nvSpPr>
        <p:spPr>
          <a:xfrm>
            <a:off x="6332538" y="3160713"/>
            <a:ext cx="38417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endParaRPr/>
          </a:p>
        </p:txBody>
      </p:sp>
      <p:sp>
        <p:nvSpPr>
          <p:cNvPr id="352" name="Google Shape;352;p10"/>
          <p:cNvSpPr/>
          <p:nvPr/>
        </p:nvSpPr>
        <p:spPr>
          <a:xfrm>
            <a:off x="6530975" y="3167063"/>
            <a:ext cx="406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53" name="Google Shape;353;p10"/>
          <p:cNvSpPr/>
          <p:nvPr/>
        </p:nvSpPr>
        <p:spPr>
          <a:xfrm>
            <a:off x="795338" y="3840163"/>
            <a:ext cx="2547937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0"/>
          <p:cNvSpPr/>
          <p:nvPr/>
        </p:nvSpPr>
        <p:spPr>
          <a:xfrm>
            <a:off x="795338" y="3859213"/>
            <a:ext cx="2547937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0"/>
          <p:cNvSpPr/>
          <p:nvPr/>
        </p:nvSpPr>
        <p:spPr>
          <a:xfrm>
            <a:off x="3352800" y="3840163"/>
            <a:ext cx="26988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0"/>
          <p:cNvSpPr/>
          <p:nvPr/>
        </p:nvSpPr>
        <p:spPr>
          <a:xfrm>
            <a:off x="3352800" y="3859213"/>
            <a:ext cx="26988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0"/>
          <p:cNvSpPr/>
          <p:nvPr/>
        </p:nvSpPr>
        <p:spPr>
          <a:xfrm>
            <a:off x="3389313" y="3840163"/>
            <a:ext cx="155257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0"/>
          <p:cNvSpPr/>
          <p:nvPr/>
        </p:nvSpPr>
        <p:spPr>
          <a:xfrm>
            <a:off x="3389313" y="3859213"/>
            <a:ext cx="155257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4970463" y="3840163"/>
            <a:ext cx="9525" cy="2698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4953000" y="3840163"/>
            <a:ext cx="9525" cy="2698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4989513" y="3840163"/>
            <a:ext cx="327342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4989513" y="3859213"/>
            <a:ext cx="327342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3352800" y="3876675"/>
            <a:ext cx="17463" cy="744538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0"/>
          <p:cNvSpPr/>
          <p:nvPr/>
        </p:nvSpPr>
        <p:spPr>
          <a:xfrm>
            <a:off x="4953000" y="3876675"/>
            <a:ext cx="9525" cy="744538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0"/>
          <p:cNvSpPr/>
          <p:nvPr/>
        </p:nvSpPr>
        <p:spPr>
          <a:xfrm>
            <a:off x="4970463" y="3876675"/>
            <a:ext cx="9525" cy="744538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812800" y="3924300"/>
            <a:ext cx="20526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Proportion</a:t>
            </a:r>
            <a:endParaRPr/>
          </a:p>
        </p:txBody>
      </p:sp>
      <p:sp>
        <p:nvSpPr>
          <p:cNvPr id="367" name="Google Shape;367;p10"/>
          <p:cNvSpPr/>
          <p:nvPr/>
        </p:nvSpPr>
        <p:spPr>
          <a:xfrm>
            <a:off x="3967163" y="3924300"/>
            <a:ext cx="428625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368" name="Google Shape;368;p10"/>
          <p:cNvSpPr/>
          <p:nvPr/>
        </p:nvSpPr>
        <p:spPr>
          <a:xfrm>
            <a:off x="6242050" y="3924300"/>
            <a:ext cx="4064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69" name="Google Shape;369;p10"/>
          <p:cNvSpPr/>
          <p:nvPr/>
        </p:nvSpPr>
        <p:spPr>
          <a:xfrm>
            <a:off x="6467475" y="3924300"/>
            <a:ext cx="428625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370" name="Google Shape;370;p10"/>
          <p:cNvSpPr/>
          <p:nvPr/>
        </p:nvSpPr>
        <p:spPr>
          <a:xfrm>
            <a:off x="6515100" y="3822700"/>
            <a:ext cx="388938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^</a:t>
            </a:r>
            <a:endParaRPr/>
          </a:p>
        </p:txBody>
      </p:sp>
      <p:sp>
        <p:nvSpPr>
          <p:cNvPr id="371" name="Google Shape;371;p10"/>
          <p:cNvSpPr/>
          <p:nvPr/>
        </p:nvSpPr>
        <p:spPr>
          <a:xfrm>
            <a:off x="795338" y="4630738"/>
            <a:ext cx="2547937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795338" y="4649788"/>
            <a:ext cx="2547937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0"/>
          <p:cNvSpPr/>
          <p:nvPr/>
        </p:nvSpPr>
        <p:spPr>
          <a:xfrm>
            <a:off x="3352800" y="4630738"/>
            <a:ext cx="26988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0"/>
          <p:cNvSpPr/>
          <p:nvPr/>
        </p:nvSpPr>
        <p:spPr>
          <a:xfrm>
            <a:off x="3352800" y="4649788"/>
            <a:ext cx="26988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3389313" y="4630738"/>
            <a:ext cx="155257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0"/>
          <p:cNvSpPr/>
          <p:nvPr/>
        </p:nvSpPr>
        <p:spPr>
          <a:xfrm>
            <a:off x="3389313" y="4649788"/>
            <a:ext cx="155257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0"/>
          <p:cNvSpPr/>
          <p:nvPr/>
        </p:nvSpPr>
        <p:spPr>
          <a:xfrm>
            <a:off x="4970463" y="4630738"/>
            <a:ext cx="9525" cy="2698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4953000" y="4630738"/>
            <a:ext cx="9525" cy="2698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0"/>
          <p:cNvSpPr/>
          <p:nvPr/>
        </p:nvSpPr>
        <p:spPr>
          <a:xfrm>
            <a:off x="4989513" y="4630738"/>
            <a:ext cx="327342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0"/>
          <p:cNvSpPr/>
          <p:nvPr/>
        </p:nvSpPr>
        <p:spPr>
          <a:xfrm>
            <a:off x="4989513" y="4649788"/>
            <a:ext cx="327342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0"/>
          <p:cNvSpPr/>
          <p:nvPr/>
        </p:nvSpPr>
        <p:spPr>
          <a:xfrm>
            <a:off x="3352800" y="4668838"/>
            <a:ext cx="17463" cy="74453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0"/>
          <p:cNvSpPr/>
          <p:nvPr/>
        </p:nvSpPr>
        <p:spPr>
          <a:xfrm>
            <a:off x="4953000" y="4668838"/>
            <a:ext cx="9525" cy="74453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0"/>
          <p:cNvSpPr/>
          <p:nvPr/>
        </p:nvSpPr>
        <p:spPr>
          <a:xfrm>
            <a:off x="4970463" y="4668838"/>
            <a:ext cx="9525" cy="74453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0"/>
          <p:cNvSpPr/>
          <p:nvPr/>
        </p:nvSpPr>
        <p:spPr>
          <a:xfrm>
            <a:off x="812800" y="4714875"/>
            <a:ext cx="1782763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3865563" y="4743450"/>
            <a:ext cx="42703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endParaRPr/>
          </a:p>
        </p:txBody>
      </p:sp>
      <p:sp>
        <p:nvSpPr>
          <p:cNvPr id="386" name="Google Shape;386;p10"/>
          <p:cNvSpPr/>
          <p:nvPr/>
        </p:nvSpPr>
        <p:spPr>
          <a:xfrm>
            <a:off x="4197350" y="4673600"/>
            <a:ext cx="328613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87" name="Google Shape;387;p10"/>
          <p:cNvSpPr/>
          <p:nvPr/>
        </p:nvSpPr>
        <p:spPr>
          <a:xfrm>
            <a:off x="6246813" y="4714875"/>
            <a:ext cx="4064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88" name="Google Shape;388;p10"/>
          <p:cNvSpPr/>
          <p:nvPr/>
        </p:nvSpPr>
        <p:spPr>
          <a:xfrm>
            <a:off x="6407150" y="4714875"/>
            <a:ext cx="4064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389" name="Google Shape;389;p10"/>
          <p:cNvSpPr/>
          <p:nvPr/>
        </p:nvSpPr>
        <p:spPr>
          <a:xfrm>
            <a:off x="6678613" y="4640263"/>
            <a:ext cx="328612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90" name="Google Shape;390;p10"/>
          <p:cNvSpPr/>
          <p:nvPr/>
        </p:nvSpPr>
        <p:spPr>
          <a:xfrm>
            <a:off x="795338" y="5422900"/>
            <a:ext cx="2547937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"/>
          <p:cNvSpPr/>
          <p:nvPr/>
        </p:nvSpPr>
        <p:spPr>
          <a:xfrm>
            <a:off x="795338" y="5440363"/>
            <a:ext cx="2547937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0"/>
          <p:cNvSpPr/>
          <p:nvPr/>
        </p:nvSpPr>
        <p:spPr>
          <a:xfrm>
            <a:off x="3352800" y="5422900"/>
            <a:ext cx="26988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0"/>
          <p:cNvSpPr/>
          <p:nvPr/>
        </p:nvSpPr>
        <p:spPr>
          <a:xfrm>
            <a:off x="3352800" y="5440363"/>
            <a:ext cx="26988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0"/>
          <p:cNvSpPr/>
          <p:nvPr/>
        </p:nvSpPr>
        <p:spPr>
          <a:xfrm>
            <a:off x="3389313" y="5422900"/>
            <a:ext cx="155257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0"/>
          <p:cNvSpPr/>
          <p:nvPr/>
        </p:nvSpPr>
        <p:spPr>
          <a:xfrm>
            <a:off x="3389313" y="5440363"/>
            <a:ext cx="155257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0"/>
          <p:cNvSpPr/>
          <p:nvPr/>
        </p:nvSpPr>
        <p:spPr>
          <a:xfrm>
            <a:off x="4970463" y="5422900"/>
            <a:ext cx="9525" cy="26988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0"/>
          <p:cNvSpPr/>
          <p:nvPr/>
        </p:nvSpPr>
        <p:spPr>
          <a:xfrm>
            <a:off x="4953000" y="5422900"/>
            <a:ext cx="9525" cy="26988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0"/>
          <p:cNvSpPr/>
          <p:nvPr/>
        </p:nvSpPr>
        <p:spPr>
          <a:xfrm>
            <a:off x="4989513" y="5422900"/>
            <a:ext cx="327342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0"/>
          <p:cNvSpPr/>
          <p:nvPr/>
        </p:nvSpPr>
        <p:spPr>
          <a:xfrm>
            <a:off x="4989513" y="5440363"/>
            <a:ext cx="3273425" cy="9525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0"/>
          <p:cNvSpPr/>
          <p:nvPr/>
        </p:nvSpPr>
        <p:spPr>
          <a:xfrm>
            <a:off x="3352800" y="5459413"/>
            <a:ext cx="17463" cy="74453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0"/>
          <p:cNvSpPr/>
          <p:nvPr/>
        </p:nvSpPr>
        <p:spPr>
          <a:xfrm>
            <a:off x="4953000" y="5459413"/>
            <a:ext cx="9525" cy="74453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0"/>
          <p:cNvSpPr/>
          <p:nvPr/>
        </p:nvSpPr>
        <p:spPr>
          <a:xfrm>
            <a:off x="4970463" y="5459413"/>
            <a:ext cx="9525" cy="744537"/>
          </a:xfrm>
          <a:prstGeom prst="rect">
            <a:avLst/>
          </a:prstGeom>
          <a:solidFill>
            <a:srgbClr val="D989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0"/>
          <p:cNvSpPr/>
          <p:nvPr/>
        </p:nvSpPr>
        <p:spPr>
          <a:xfrm>
            <a:off x="812800" y="5507038"/>
            <a:ext cx="22336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Differences</a:t>
            </a:r>
            <a:endParaRPr/>
          </a:p>
        </p:txBody>
      </p:sp>
      <p:sp>
        <p:nvSpPr>
          <p:cNvPr id="404" name="Google Shape;404;p10"/>
          <p:cNvSpPr/>
          <p:nvPr/>
        </p:nvSpPr>
        <p:spPr>
          <a:xfrm>
            <a:off x="3443288" y="5534025"/>
            <a:ext cx="415925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endParaRPr/>
          </a:p>
        </p:txBody>
      </p:sp>
      <p:sp>
        <p:nvSpPr>
          <p:cNvPr id="405" name="Google Shape;405;p10"/>
          <p:cNvSpPr/>
          <p:nvPr/>
        </p:nvSpPr>
        <p:spPr>
          <a:xfrm>
            <a:off x="3675063" y="5753100"/>
            <a:ext cx="328612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06" name="Google Shape;406;p10"/>
          <p:cNvSpPr/>
          <p:nvPr/>
        </p:nvSpPr>
        <p:spPr>
          <a:xfrm>
            <a:off x="3817938" y="5534025"/>
            <a:ext cx="8890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 </a:t>
            </a:r>
            <a:r>
              <a:rPr b="1" lang="en-US" sz="3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endParaRPr/>
          </a:p>
        </p:txBody>
      </p:sp>
      <p:sp>
        <p:nvSpPr>
          <p:cNvPr id="407" name="Google Shape;407;p10"/>
          <p:cNvSpPr/>
          <p:nvPr/>
        </p:nvSpPr>
        <p:spPr>
          <a:xfrm>
            <a:off x="4594225" y="5759450"/>
            <a:ext cx="328613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08" name="Google Shape;408;p10"/>
          <p:cNvSpPr/>
          <p:nvPr/>
        </p:nvSpPr>
        <p:spPr>
          <a:xfrm>
            <a:off x="5862638" y="5534025"/>
            <a:ext cx="384175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endParaRPr/>
          </a:p>
        </p:txBody>
      </p:sp>
      <p:sp>
        <p:nvSpPr>
          <p:cNvPr id="409" name="Google Shape;409;p10"/>
          <p:cNvSpPr/>
          <p:nvPr/>
        </p:nvSpPr>
        <p:spPr>
          <a:xfrm>
            <a:off x="6061075" y="5540375"/>
            <a:ext cx="4064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10" name="Google Shape;410;p10"/>
          <p:cNvSpPr/>
          <p:nvPr/>
        </p:nvSpPr>
        <p:spPr>
          <a:xfrm>
            <a:off x="6265863" y="5715000"/>
            <a:ext cx="328612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11" name="Google Shape;411;p10"/>
          <p:cNvSpPr/>
          <p:nvPr/>
        </p:nvSpPr>
        <p:spPr>
          <a:xfrm>
            <a:off x="6408738" y="5540375"/>
            <a:ext cx="428625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/>
          </a:p>
        </p:txBody>
      </p:sp>
      <p:sp>
        <p:nvSpPr>
          <p:cNvPr id="412" name="Google Shape;412;p10"/>
          <p:cNvSpPr/>
          <p:nvPr/>
        </p:nvSpPr>
        <p:spPr>
          <a:xfrm>
            <a:off x="6656388" y="5534025"/>
            <a:ext cx="384175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6854825" y="5540375"/>
            <a:ext cx="4064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7059613" y="5715000"/>
            <a:ext cx="328612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>
            <a:off x="7200900" y="5903913"/>
            <a:ext cx="184150" cy="92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1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Methods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Methods</a:t>
            </a:r>
            <a:endParaRPr/>
          </a:p>
        </p:txBody>
      </p:sp>
      <p:sp>
        <p:nvSpPr>
          <p:cNvPr id="434" name="Google Shape;434;p12"/>
          <p:cNvSpPr/>
          <p:nvPr/>
        </p:nvSpPr>
        <p:spPr>
          <a:xfrm>
            <a:off x="3638550" y="2344738"/>
            <a:ext cx="1824038" cy="911225"/>
          </a:xfrm>
          <a:custGeom>
            <a:rect b="b" l="l" r="r" t="t"/>
            <a:pathLst>
              <a:path extrusionOk="0" h="574" w="1149">
                <a:moveTo>
                  <a:pt x="0" y="573"/>
                </a:moveTo>
                <a:lnTo>
                  <a:pt x="1148" y="573"/>
                </a:lnTo>
                <a:lnTo>
                  <a:pt x="1148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2"/>
          <p:cNvSpPr/>
          <p:nvPr/>
        </p:nvSpPr>
        <p:spPr>
          <a:xfrm>
            <a:off x="3679825" y="2573338"/>
            <a:ext cx="1738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3"/>
          <p:cNvSpPr/>
          <p:nvPr/>
        </p:nvSpPr>
        <p:spPr>
          <a:xfrm>
            <a:off x="2720975" y="3254375"/>
            <a:ext cx="1830388" cy="331788"/>
          </a:xfrm>
          <a:custGeom>
            <a:rect b="b" l="l" r="r" t="t"/>
            <a:pathLst>
              <a:path extrusionOk="0" h="209" w="1153">
                <a:moveTo>
                  <a:pt x="1152" y="0"/>
                </a:moveTo>
                <a:lnTo>
                  <a:pt x="1152" y="143"/>
                </a:lnTo>
                <a:lnTo>
                  <a:pt x="0" y="143"/>
                </a:lnTo>
                <a:lnTo>
                  <a:pt x="0" y="208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3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Methods</a:t>
            </a:r>
            <a:endParaRPr/>
          </a:p>
        </p:txBody>
      </p:sp>
      <p:sp>
        <p:nvSpPr>
          <p:cNvPr id="446" name="Google Shape;446;p13"/>
          <p:cNvSpPr/>
          <p:nvPr/>
        </p:nvSpPr>
        <p:spPr>
          <a:xfrm>
            <a:off x="3638550" y="2344738"/>
            <a:ext cx="1824038" cy="911225"/>
          </a:xfrm>
          <a:custGeom>
            <a:rect b="b" l="l" r="r" t="t"/>
            <a:pathLst>
              <a:path extrusionOk="0" h="574" w="1149">
                <a:moveTo>
                  <a:pt x="0" y="573"/>
                </a:moveTo>
                <a:lnTo>
                  <a:pt x="1148" y="573"/>
                </a:lnTo>
                <a:lnTo>
                  <a:pt x="1148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3"/>
          <p:cNvSpPr/>
          <p:nvPr/>
        </p:nvSpPr>
        <p:spPr>
          <a:xfrm>
            <a:off x="3679825" y="2573338"/>
            <a:ext cx="1738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  <p:sp>
        <p:nvSpPr>
          <p:cNvPr id="448" name="Google Shape;448;p13"/>
          <p:cNvSpPr/>
          <p:nvPr/>
        </p:nvSpPr>
        <p:spPr>
          <a:xfrm>
            <a:off x="2647950" y="3567113"/>
            <a:ext cx="144463" cy="144462"/>
          </a:xfrm>
          <a:custGeom>
            <a:rect b="b" l="l" r="r" t="t"/>
            <a:pathLst>
              <a:path extrusionOk="0" h="91" w="91">
                <a:moveTo>
                  <a:pt x="90" y="0"/>
                </a:moveTo>
                <a:lnTo>
                  <a:pt x="46" y="90"/>
                </a:lnTo>
                <a:lnTo>
                  <a:pt x="0" y="0"/>
                </a:lnTo>
                <a:lnTo>
                  <a:pt x="9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3"/>
          <p:cNvSpPr/>
          <p:nvPr/>
        </p:nvSpPr>
        <p:spPr>
          <a:xfrm>
            <a:off x="1855788" y="3709988"/>
            <a:ext cx="1733550" cy="911225"/>
          </a:xfrm>
          <a:custGeom>
            <a:rect b="b" l="l" r="r" t="t"/>
            <a:pathLst>
              <a:path extrusionOk="0" h="574" w="1092">
                <a:moveTo>
                  <a:pt x="0" y="573"/>
                </a:moveTo>
                <a:lnTo>
                  <a:pt x="1091" y="573"/>
                </a:lnTo>
                <a:lnTo>
                  <a:pt x="1091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3"/>
          <p:cNvSpPr/>
          <p:nvPr/>
        </p:nvSpPr>
        <p:spPr>
          <a:xfrm>
            <a:off x="2252663" y="3754438"/>
            <a:ext cx="941387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endParaRPr/>
          </a:p>
        </p:txBody>
      </p:sp>
      <p:sp>
        <p:nvSpPr>
          <p:cNvPr id="451" name="Google Shape;451;p13"/>
          <p:cNvSpPr/>
          <p:nvPr/>
        </p:nvSpPr>
        <p:spPr>
          <a:xfrm>
            <a:off x="1855788" y="4117975"/>
            <a:ext cx="17383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4"/>
          <p:cNvSpPr/>
          <p:nvPr/>
        </p:nvSpPr>
        <p:spPr>
          <a:xfrm>
            <a:off x="2720975" y="3254375"/>
            <a:ext cx="1830388" cy="331788"/>
          </a:xfrm>
          <a:custGeom>
            <a:rect b="b" l="l" r="r" t="t"/>
            <a:pathLst>
              <a:path extrusionOk="0" h="209" w="1153">
                <a:moveTo>
                  <a:pt x="1152" y="0"/>
                </a:moveTo>
                <a:lnTo>
                  <a:pt x="1152" y="143"/>
                </a:lnTo>
                <a:lnTo>
                  <a:pt x="0" y="143"/>
                </a:lnTo>
                <a:lnTo>
                  <a:pt x="0" y="208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4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Methods</a:t>
            </a:r>
            <a:endParaRPr/>
          </a:p>
        </p:txBody>
      </p:sp>
      <p:sp>
        <p:nvSpPr>
          <p:cNvPr id="462" name="Google Shape;462;p14"/>
          <p:cNvSpPr/>
          <p:nvPr/>
        </p:nvSpPr>
        <p:spPr>
          <a:xfrm>
            <a:off x="3638550" y="2344738"/>
            <a:ext cx="1824038" cy="911225"/>
          </a:xfrm>
          <a:custGeom>
            <a:rect b="b" l="l" r="r" t="t"/>
            <a:pathLst>
              <a:path extrusionOk="0" h="574" w="1149">
                <a:moveTo>
                  <a:pt x="0" y="573"/>
                </a:moveTo>
                <a:lnTo>
                  <a:pt x="1148" y="573"/>
                </a:lnTo>
                <a:lnTo>
                  <a:pt x="1148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3679825" y="2573338"/>
            <a:ext cx="1738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  <p:sp>
        <p:nvSpPr>
          <p:cNvPr id="464" name="Google Shape;464;p14"/>
          <p:cNvSpPr/>
          <p:nvPr/>
        </p:nvSpPr>
        <p:spPr>
          <a:xfrm>
            <a:off x="4549775" y="3254375"/>
            <a:ext cx="1871663" cy="331788"/>
          </a:xfrm>
          <a:custGeom>
            <a:rect b="b" l="l" r="r" t="t"/>
            <a:pathLst>
              <a:path extrusionOk="0" h="209" w="1179">
                <a:moveTo>
                  <a:pt x="0" y="0"/>
                </a:moveTo>
                <a:lnTo>
                  <a:pt x="0" y="143"/>
                </a:lnTo>
                <a:lnTo>
                  <a:pt x="1178" y="143"/>
                </a:lnTo>
                <a:lnTo>
                  <a:pt x="1178" y="208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4"/>
          <p:cNvSpPr/>
          <p:nvPr/>
        </p:nvSpPr>
        <p:spPr>
          <a:xfrm>
            <a:off x="6350000" y="3567113"/>
            <a:ext cx="144463" cy="144462"/>
          </a:xfrm>
          <a:custGeom>
            <a:rect b="b" l="l" r="r" t="t"/>
            <a:pathLst>
              <a:path extrusionOk="0" h="91" w="91">
                <a:moveTo>
                  <a:pt x="90" y="0"/>
                </a:moveTo>
                <a:lnTo>
                  <a:pt x="44" y="90"/>
                </a:lnTo>
                <a:lnTo>
                  <a:pt x="0" y="0"/>
                </a:lnTo>
                <a:lnTo>
                  <a:pt x="9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4"/>
          <p:cNvSpPr/>
          <p:nvPr/>
        </p:nvSpPr>
        <p:spPr>
          <a:xfrm>
            <a:off x="2647950" y="3567113"/>
            <a:ext cx="144463" cy="144462"/>
          </a:xfrm>
          <a:custGeom>
            <a:rect b="b" l="l" r="r" t="t"/>
            <a:pathLst>
              <a:path extrusionOk="0" h="91" w="91">
                <a:moveTo>
                  <a:pt x="90" y="0"/>
                </a:moveTo>
                <a:lnTo>
                  <a:pt x="46" y="90"/>
                </a:lnTo>
                <a:lnTo>
                  <a:pt x="0" y="0"/>
                </a:lnTo>
                <a:lnTo>
                  <a:pt x="9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4"/>
          <p:cNvSpPr/>
          <p:nvPr/>
        </p:nvSpPr>
        <p:spPr>
          <a:xfrm>
            <a:off x="1855788" y="3709988"/>
            <a:ext cx="1733550" cy="911225"/>
          </a:xfrm>
          <a:custGeom>
            <a:rect b="b" l="l" r="r" t="t"/>
            <a:pathLst>
              <a:path extrusionOk="0" h="574" w="1092">
                <a:moveTo>
                  <a:pt x="0" y="573"/>
                </a:moveTo>
                <a:lnTo>
                  <a:pt x="1091" y="573"/>
                </a:lnTo>
                <a:lnTo>
                  <a:pt x="1091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4"/>
          <p:cNvSpPr/>
          <p:nvPr/>
        </p:nvSpPr>
        <p:spPr>
          <a:xfrm>
            <a:off x="2252663" y="3754438"/>
            <a:ext cx="941387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endParaRPr/>
          </a:p>
        </p:txBody>
      </p:sp>
      <p:sp>
        <p:nvSpPr>
          <p:cNvPr id="469" name="Google Shape;469;p14"/>
          <p:cNvSpPr/>
          <p:nvPr/>
        </p:nvSpPr>
        <p:spPr>
          <a:xfrm>
            <a:off x="1855788" y="4117975"/>
            <a:ext cx="17383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  <p:sp>
        <p:nvSpPr>
          <p:cNvPr id="470" name="Google Shape;470;p14"/>
          <p:cNvSpPr/>
          <p:nvPr/>
        </p:nvSpPr>
        <p:spPr>
          <a:xfrm>
            <a:off x="5508625" y="3709988"/>
            <a:ext cx="1824038" cy="911225"/>
          </a:xfrm>
          <a:custGeom>
            <a:rect b="b" l="l" r="r" t="t"/>
            <a:pathLst>
              <a:path extrusionOk="0" h="574" w="1149">
                <a:moveTo>
                  <a:pt x="0" y="573"/>
                </a:moveTo>
                <a:lnTo>
                  <a:pt x="1148" y="573"/>
                </a:lnTo>
                <a:lnTo>
                  <a:pt x="1148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4"/>
          <p:cNvSpPr/>
          <p:nvPr/>
        </p:nvSpPr>
        <p:spPr>
          <a:xfrm>
            <a:off x="5792788" y="3754438"/>
            <a:ext cx="1265237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Interval</a:t>
            </a:r>
            <a:endParaRPr/>
          </a:p>
        </p:txBody>
      </p:sp>
      <p:sp>
        <p:nvSpPr>
          <p:cNvPr id="472" name="Google Shape;472;p14"/>
          <p:cNvSpPr/>
          <p:nvPr/>
        </p:nvSpPr>
        <p:spPr>
          <a:xfrm>
            <a:off x="5553075" y="4117975"/>
            <a:ext cx="1738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5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5"/>
          <p:cNvSpPr txBox="1"/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 Estimation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6"/>
          <p:cNvSpPr/>
          <p:nvPr/>
        </p:nvSpPr>
        <p:spPr>
          <a:xfrm>
            <a:off x="2720975" y="3254375"/>
            <a:ext cx="1830388" cy="331788"/>
          </a:xfrm>
          <a:custGeom>
            <a:rect b="b" l="l" r="r" t="t"/>
            <a:pathLst>
              <a:path extrusionOk="0" h="209" w="1153">
                <a:moveTo>
                  <a:pt x="1152" y="0"/>
                </a:moveTo>
                <a:lnTo>
                  <a:pt x="1152" y="143"/>
                </a:lnTo>
                <a:lnTo>
                  <a:pt x="0" y="143"/>
                </a:lnTo>
                <a:lnTo>
                  <a:pt x="0" y="208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6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Methods</a:t>
            </a:r>
            <a:endParaRPr/>
          </a:p>
        </p:txBody>
      </p:sp>
      <p:sp>
        <p:nvSpPr>
          <p:cNvPr id="498" name="Google Shape;498;p16"/>
          <p:cNvSpPr/>
          <p:nvPr/>
        </p:nvSpPr>
        <p:spPr>
          <a:xfrm>
            <a:off x="3638550" y="2344738"/>
            <a:ext cx="1824038" cy="911225"/>
          </a:xfrm>
          <a:custGeom>
            <a:rect b="b" l="l" r="r" t="t"/>
            <a:pathLst>
              <a:path extrusionOk="0" h="574" w="1149">
                <a:moveTo>
                  <a:pt x="0" y="573"/>
                </a:moveTo>
                <a:lnTo>
                  <a:pt x="1148" y="573"/>
                </a:lnTo>
                <a:lnTo>
                  <a:pt x="1148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6"/>
          <p:cNvSpPr/>
          <p:nvPr/>
        </p:nvSpPr>
        <p:spPr>
          <a:xfrm>
            <a:off x="3679825" y="2573338"/>
            <a:ext cx="1738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  <p:sp>
        <p:nvSpPr>
          <p:cNvPr id="500" name="Google Shape;500;p16"/>
          <p:cNvSpPr/>
          <p:nvPr/>
        </p:nvSpPr>
        <p:spPr>
          <a:xfrm>
            <a:off x="4549775" y="3254375"/>
            <a:ext cx="1871663" cy="331788"/>
          </a:xfrm>
          <a:custGeom>
            <a:rect b="b" l="l" r="r" t="t"/>
            <a:pathLst>
              <a:path extrusionOk="0" h="209" w="1179">
                <a:moveTo>
                  <a:pt x="0" y="0"/>
                </a:moveTo>
                <a:lnTo>
                  <a:pt x="0" y="143"/>
                </a:lnTo>
                <a:lnTo>
                  <a:pt x="1178" y="143"/>
                </a:lnTo>
                <a:lnTo>
                  <a:pt x="1178" y="208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6"/>
          <p:cNvSpPr/>
          <p:nvPr/>
        </p:nvSpPr>
        <p:spPr>
          <a:xfrm>
            <a:off x="6350000" y="3567113"/>
            <a:ext cx="144463" cy="144462"/>
          </a:xfrm>
          <a:custGeom>
            <a:rect b="b" l="l" r="r" t="t"/>
            <a:pathLst>
              <a:path extrusionOk="0" h="91" w="91">
                <a:moveTo>
                  <a:pt x="90" y="0"/>
                </a:moveTo>
                <a:lnTo>
                  <a:pt x="44" y="90"/>
                </a:lnTo>
                <a:lnTo>
                  <a:pt x="0" y="0"/>
                </a:lnTo>
                <a:lnTo>
                  <a:pt x="9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6"/>
          <p:cNvSpPr/>
          <p:nvPr/>
        </p:nvSpPr>
        <p:spPr>
          <a:xfrm>
            <a:off x="2647950" y="3567113"/>
            <a:ext cx="144463" cy="144462"/>
          </a:xfrm>
          <a:custGeom>
            <a:rect b="b" l="l" r="r" t="t"/>
            <a:pathLst>
              <a:path extrusionOk="0" h="91" w="91">
                <a:moveTo>
                  <a:pt x="90" y="0"/>
                </a:moveTo>
                <a:lnTo>
                  <a:pt x="46" y="90"/>
                </a:lnTo>
                <a:lnTo>
                  <a:pt x="0" y="0"/>
                </a:lnTo>
                <a:lnTo>
                  <a:pt x="9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1855788" y="3709988"/>
            <a:ext cx="1733550" cy="911225"/>
          </a:xfrm>
          <a:custGeom>
            <a:rect b="b" l="l" r="r" t="t"/>
            <a:pathLst>
              <a:path extrusionOk="0" h="574" w="1092">
                <a:moveTo>
                  <a:pt x="0" y="573"/>
                </a:moveTo>
                <a:lnTo>
                  <a:pt x="1091" y="573"/>
                </a:lnTo>
                <a:lnTo>
                  <a:pt x="1091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chemeClr val="lt2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6"/>
          <p:cNvSpPr/>
          <p:nvPr/>
        </p:nvSpPr>
        <p:spPr>
          <a:xfrm>
            <a:off x="2252663" y="3754438"/>
            <a:ext cx="941387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endParaRPr/>
          </a:p>
        </p:txBody>
      </p:sp>
      <p:sp>
        <p:nvSpPr>
          <p:cNvPr id="505" name="Google Shape;505;p16"/>
          <p:cNvSpPr/>
          <p:nvPr/>
        </p:nvSpPr>
        <p:spPr>
          <a:xfrm>
            <a:off x="1855788" y="4117975"/>
            <a:ext cx="17383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  <p:sp>
        <p:nvSpPr>
          <p:cNvPr id="506" name="Google Shape;506;p16"/>
          <p:cNvSpPr/>
          <p:nvPr/>
        </p:nvSpPr>
        <p:spPr>
          <a:xfrm>
            <a:off x="5508625" y="3709988"/>
            <a:ext cx="1824038" cy="911225"/>
          </a:xfrm>
          <a:custGeom>
            <a:rect b="b" l="l" r="r" t="t"/>
            <a:pathLst>
              <a:path extrusionOk="0" h="574" w="1149">
                <a:moveTo>
                  <a:pt x="0" y="573"/>
                </a:moveTo>
                <a:lnTo>
                  <a:pt x="1148" y="573"/>
                </a:lnTo>
                <a:lnTo>
                  <a:pt x="1148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6"/>
          <p:cNvSpPr/>
          <p:nvPr/>
        </p:nvSpPr>
        <p:spPr>
          <a:xfrm>
            <a:off x="5792788" y="3754438"/>
            <a:ext cx="1265237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Interval</a:t>
            </a:r>
            <a:endParaRPr/>
          </a:p>
        </p:txBody>
      </p:sp>
      <p:sp>
        <p:nvSpPr>
          <p:cNvPr id="508" name="Google Shape;508;p16"/>
          <p:cNvSpPr/>
          <p:nvPr/>
        </p:nvSpPr>
        <p:spPr>
          <a:xfrm>
            <a:off x="5553075" y="4117975"/>
            <a:ext cx="1738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7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 Estimation</a:t>
            </a:r>
            <a:endParaRPr/>
          </a:p>
        </p:txBody>
      </p:sp>
      <p:sp>
        <p:nvSpPr>
          <p:cNvPr id="514" name="Google Shape;514;p17"/>
          <p:cNvSpPr txBox="1"/>
          <p:nvPr>
            <p:ph idx="1" type="body"/>
          </p:nvPr>
        </p:nvSpPr>
        <p:spPr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1.	Provides Single Value</a:t>
            </a:r>
            <a:endParaRPr/>
          </a:p>
          <a:p>
            <a:pPr indent="-285750" lvl="1" marL="971550" rtl="0" algn="l">
              <a:spcBef>
                <a:spcPts val="400"/>
              </a:spcBef>
              <a:spcAft>
                <a:spcPts val="0"/>
              </a:spcAft>
              <a:buSzPts val="1300"/>
              <a:buChar char="■"/>
            </a:pPr>
            <a:r>
              <a:rPr lang="en-US" sz="2000"/>
              <a:t>Based on Observations from 1 Sample</a:t>
            </a:r>
            <a:endParaRPr/>
          </a:p>
          <a:p>
            <a:pPr indent="-571500" lvl="0" marL="571500" rtl="0" algn="l">
              <a:spcBef>
                <a:spcPts val="924"/>
              </a:spcBef>
              <a:spcAft>
                <a:spcPts val="0"/>
              </a:spcAft>
              <a:buNone/>
            </a:pPr>
            <a:r>
              <a:rPr lang="en-US" sz="2800"/>
              <a:t>2.	Gives No Information about How Close Value Is to the Unknown Population Parameter</a:t>
            </a:r>
            <a:endParaRPr/>
          </a:p>
          <a:p>
            <a:pPr indent="-571500" lvl="0" marL="571500" rtl="0" algn="l">
              <a:spcBef>
                <a:spcPts val="924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 startAt="3"/>
            </a:pPr>
            <a:r>
              <a:rPr lang="en-US" sz="2800"/>
              <a:t>Example: </a:t>
            </a:r>
            <a:endParaRPr sz="2800"/>
          </a:p>
          <a:p>
            <a:pPr indent="-285750" lvl="1" marL="971550" rtl="0" algn="l">
              <a:spcBef>
                <a:spcPts val="660"/>
              </a:spcBef>
              <a:spcAft>
                <a:spcPts val="0"/>
              </a:spcAft>
              <a:buSzPts val="1300"/>
              <a:buChar char="■"/>
            </a:pPr>
            <a:r>
              <a:rPr lang="en-US" sz="2000"/>
              <a:t>Sample Mean</a:t>
            </a:r>
            <a:r>
              <a:rPr i="1" lang="en-US" sz="2000"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i="1" lang="en-US" sz="2000"/>
              <a:t>X </a:t>
            </a:r>
            <a:r>
              <a:rPr lang="en-US" sz="2000"/>
              <a:t>= 3 Is Point Estimate of Unknown Population Mean</a:t>
            </a:r>
            <a:endParaRPr/>
          </a:p>
          <a:p>
            <a:pPr indent="-285750" lvl="1" marL="971550" rtl="0" algn="l">
              <a:spcBef>
                <a:spcPts val="660"/>
              </a:spcBef>
              <a:spcAft>
                <a:spcPts val="0"/>
              </a:spcAft>
              <a:buSzPts val="1300"/>
              <a:buChar char="■"/>
            </a:pPr>
            <a:r>
              <a:rPr lang="en-US" sz="2000"/>
              <a:t>Average height of VITians is 175 cm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8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8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8"/>
          <p:cNvSpPr txBox="1"/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Interval Estimation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9"/>
          <p:cNvSpPr/>
          <p:nvPr/>
        </p:nvSpPr>
        <p:spPr>
          <a:xfrm>
            <a:off x="2720975" y="3254375"/>
            <a:ext cx="1830388" cy="331788"/>
          </a:xfrm>
          <a:custGeom>
            <a:rect b="b" l="l" r="r" t="t"/>
            <a:pathLst>
              <a:path extrusionOk="0" h="209" w="1153">
                <a:moveTo>
                  <a:pt x="1152" y="0"/>
                </a:moveTo>
                <a:lnTo>
                  <a:pt x="1152" y="143"/>
                </a:lnTo>
                <a:lnTo>
                  <a:pt x="0" y="143"/>
                </a:lnTo>
                <a:lnTo>
                  <a:pt x="0" y="208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9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Methods</a:t>
            </a:r>
            <a:endParaRPr/>
          </a:p>
        </p:txBody>
      </p:sp>
      <p:sp>
        <p:nvSpPr>
          <p:cNvPr id="540" name="Google Shape;540;p19"/>
          <p:cNvSpPr/>
          <p:nvPr/>
        </p:nvSpPr>
        <p:spPr>
          <a:xfrm>
            <a:off x="3638550" y="2344738"/>
            <a:ext cx="1824038" cy="911225"/>
          </a:xfrm>
          <a:custGeom>
            <a:rect b="b" l="l" r="r" t="t"/>
            <a:pathLst>
              <a:path extrusionOk="0" h="574" w="1149">
                <a:moveTo>
                  <a:pt x="0" y="573"/>
                </a:moveTo>
                <a:lnTo>
                  <a:pt x="1148" y="573"/>
                </a:lnTo>
                <a:lnTo>
                  <a:pt x="1148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9"/>
          <p:cNvSpPr/>
          <p:nvPr/>
        </p:nvSpPr>
        <p:spPr>
          <a:xfrm>
            <a:off x="3679825" y="2573338"/>
            <a:ext cx="1738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  <p:sp>
        <p:nvSpPr>
          <p:cNvPr id="542" name="Google Shape;542;p19"/>
          <p:cNvSpPr/>
          <p:nvPr/>
        </p:nvSpPr>
        <p:spPr>
          <a:xfrm>
            <a:off x="4549775" y="3254375"/>
            <a:ext cx="1871663" cy="331788"/>
          </a:xfrm>
          <a:custGeom>
            <a:rect b="b" l="l" r="r" t="t"/>
            <a:pathLst>
              <a:path extrusionOk="0" h="209" w="1179">
                <a:moveTo>
                  <a:pt x="0" y="0"/>
                </a:moveTo>
                <a:lnTo>
                  <a:pt x="0" y="143"/>
                </a:lnTo>
                <a:lnTo>
                  <a:pt x="1178" y="143"/>
                </a:lnTo>
                <a:lnTo>
                  <a:pt x="1178" y="208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9"/>
          <p:cNvSpPr/>
          <p:nvPr/>
        </p:nvSpPr>
        <p:spPr>
          <a:xfrm>
            <a:off x="6350000" y="3567113"/>
            <a:ext cx="144463" cy="144462"/>
          </a:xfrm>
          <a:custGeom>
            <a:rect b="b" l="l" r="r" t="t"/>
            <a:pathLst>
              <a:path extrusionOk="0" h="91" w="91">
                <a:moveTo>
                  <a:pt x="90" y="0"/>
                </a:moveTo>
                <a:lnTo>
                  <a:pt x="44" y="90"/>
                </a:lnTo>
                <a:lnTo>
                  <a:pt x="0" y="0"/>
                </a:lnTo>
                <a:lnTo>
                  <a:pt x="9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9"/>
          <p:cNvSpPr/>
          <p:nvPr/>
        </p:nvSpPr>
        <p:spPr>
          <a:xfrm>
            <a:off x="2647950" y="3567113"/>
            <a:ext cx="144463" cy="144462"/>
          </a:xfrm>
          <a:custGeom>
            <a:rect b="b" l="l" r="r" t="t"/>
            <a:pathLst>
              <a:path extrusionOk="0" h="91" w="91">
                <a:moveTo>
                  <a:pt x="90" y="0"/>
                </a:moveTo>
                <a:lnTo>
                  <a:pt x="46" y="90"/>
                </a:lnTo>
                <a:lnTo>
                  <a:pt x="0" y="0"/>
                </a:lnTo>
                <a:lnTo>
                  <a:pt x="9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9"/>
          <p:cNvSpPr/>
          <p:nvPr/>
        </p:nvSpPr>
        <p:spPr>
          <a:xfrm>
            <a:off x="1855788" y="3709988"/>
            <a:ext cx="1733550" cy="911225"/>
          </a:xfrm>
          <a:custGeom>
            <a:rect b="b" l="l" r="r" t="t"/>
            <a:pathLst>
              <a:path extrusionOk="0" h="574" w="1092">
                <a:moveTo>
                  <a:pt x="0" y="573"/>
                </a:moveTo>
                <a:lnTo>
                  <a:pt x="1091" y="573"/>
                </a:lnTo>
                <a:lnTo>
                  <a:pt x="1091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9"/>
          <p:cNvSpPr/>
          <p:nvPr/>
        </p:nvSpPr>
        <p:spPr>
          <a:xfrm>
            <a:off x="2252663" y="3754438"/>
            <a:ext cx="941387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endParaRPr/>
          </a:p>
        </p:txBody>
      </p:sp>
      <p:sp>
        <p:nvSpPr>
          <p:cNvPr id="547" name="Google Shape;547;p19"/>
          <p:cNvSpPr/>
          <p:nvPr/>
        </p:nvSpPr>
        <p:spPr>
          <a:xfrm>
            <a:off x="1855788" y="4117975"/>
            <a:ext cx="17383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  <p:sp>
        <p:nvSpPr>
          <p:cNvPr id="548" name="Google Shape;548;p19"/>
          <p:cNvSpPr/>
          <p:nvPr/>
        </p:nvSpPr>
        <p:spPr>
          <a:xfrm>
            <a:off x="5508625" y="3709988"/>
            <a:ext cx="1824038" cy="911225"/>
          </a:xfrm>
          <a:custGeom>
            <a:rect b="b" l="l" r="r" t="t"/>
            <a:pathLst>
              <a:path extrusionOk="0" h="574" w="1149">
                <a:moveTo>
                  <a:pt x="0" y="573"/>
                </a:moveTo>
                <a:lnTo>
                  <a:pt x="1148" y="573"/>
                </a:lnTo>
                <a:lnTo>
                  <a:pt x="1148" y="0"/>
                </a:lnTo>
                <a:lnTo>
                  <a:pt x="0" y="0"/>
                </a:lnTo>
                <a:lnTo>
                  <a:pt x="0" y="573"/>
                </a:lnTo>
              </a:path>
            </a:pathLst>
          </a:custGeom>
          <a:solidFill>
            <a:schemeClr val="lt2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9"/>
          <p:cNvSpPr/>
          <p:nvPr/>
        </p:nvSpPr>
        <p:spPr>
          <a:xfrm>
            <a:off x="5792788" y="3754438"/>
            <a:ext cx="1265237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Interval</a:t>
            </a:r>
            <a:endParaRPr/>
          </a:p>
        </p:txBody>
      </p:sp>
      <p:sp>
        <p:nvSpPr>
          <p:cNvPr id="550" name="Google Shape;550;p19"/>
          <p:cNvSpPr/>
          <p:nvPr/>
        </p:nvSpPr>
        <p:spPr>
          <a:xfrm>
            <a:off x="5553075" y="4117975"/>
            <a:ext cx="1738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609600" y="1981200"/>
            <a:ext cx="810418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	State What Is Estimated</a:t>
            </a:r>
            <a:endParaRPr/>
          </a:p>
          <a:p>
            <a:pPr indent="-571500" lvl="0" marL="571500" rtl="0" algn="l">
              <a:spcBef>
                <a:spcPts val="1280"/>
              </a:spcBef>
              <a:spcAft>
                <a:spcPts val="0"/>
              </a:spcAft>
              <a:buNone/>
            </a:pPr>
            <a:r>
              <a:rPr lang="en-US"/>
              <a:t>2.	Distinguish Point &amp; Interval Estimates</a:t>
            </a:r>
            <a:endParaRPr/>
          </a:p>
          <a:p>
            <a:pPr indent="-571500" lvl="0" marL="571500" rtl="0" algn="l">
              <a:spcBef>
                <a:spcPts val="1280"/>
              </a:spcBef>
              <a:spcAft>
                <a:spcPts val="0"/>
              </a:spcAft>
              <a:buNone/>
            </a:pPr>
            <a:r>
              <a:rPr lang="en-US"/>
              <a:t>3.	Explain Interval Estimates</a:t>
            </a:r>
            <a:endParaRPr/>
          </a:p>
          <a:p>
            <a:pPr indent="-571500" lvl="0" marL="571500" rtl="0" algn="l">
              <a:spcBef>
                <a:spcPts val="1280"/>
              </a:spcBef>
              <a:spcAft>
                <a:spcPts val="0"/>
              </a:spcAft>
              <a:buNone/>
            </a:pPr>
            <a:r>
              <a:rPr lang="en-US"/>
              <a:t>4.	Compute Confidence Interval Estimates for Population Mean &amp; Proportion</a:t>
            </a:r>
            <a:endParaRPr/>
          </a:p>
          <a:p>
            <a:pPr indent="-571500" lvl="0" marL="571500" rtl="0" algn="l">
              <a:spcBef>
                <a:spcPts val="1280"/>
              </a:spcBef>
              <a:spcAft>
                <a:spcPts val="0"/>
              </a:spcAft>
              <a:buNone/>
            </a:pPr>
            <a:r>
              <a:rPr lang="en-US"/>
              <a:t>5.	Compute Sample Size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0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Interval Estimation</a:t>
            </a:r>
            <a:endParaRPr/>
          </a:p>
        </p:txBody>
      </p:sp>
      <p:sp>
        <p:nvSpPr>
          <p:cNvPr id="556" name="Google Shape;556;p20"/>
          <p:cNvSpPr txBox="1"/>
          <p:nvPr>
            <p:ph idx="1" type="body"/>
          </p:nvPr>
        </p:nvSpPr>
        <p:spPr>
          <a:xfrm>
            <a:off x="152400" y="1752600"/>
            <a:ext cx="883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1.	Provides Range of Values </a:t>
            </a:r>
            <a:endParaRPr/>
          </a:p>
          <a:p>
            <a:pPr indent="-285750" lvl="1" marL="971550" rtl="0" algn="l">
              <a:spcBef>
                <a:spcPts val="0"/>
              </a:spcBef>
              <a:spcAft>
                <a:spcPts val="0"/>
              </a:spcAft>
              <a:buSzPts val="1560"/>
              <a:buChar char="■"/>
            </a:pPr>
            <a:r>
              <a:rPr lang="en-US" sz="2400"/>
              <a:t>Based on Observations from 1 Sample</a:t>
            </a:r>
            <a:endParaRPr/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2.	Gives Information about Closeness to Unknown Population Parameter</a:t>
            </a:r>
            <a:endParaRPr/>
          </a:p>
          <a:p>
            <a:pPr indent="-285750" lvl="1" marL="971550" rtl="0" algn="l">
              <a:spcBef>
                <a:spcPts val="0"/>
              </a:spcBef>
              <a:spcAft>
                <a:spcPts val="0"/>
              </a:spcAft>
              <a:buSzPts val="1560"/>
              <a:buChar char="■"/>
            </a:pPr>
            <a:r>
              <a:rPr lang="en-US" sz="2400"/>
              <a:t>Stated in terms of Probability</a:t>
            </a:r>
            <a:endParaRPr/>
          </a:p>
          <a:p>
            <a:pPr indent="-228600" lvl="2" marL="1314450" rtl="0" algn="l"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-US"/>
              <a:t>Knowing Exact Closeness Requires Knowing Unknown Population Parameter</a:t>
            </a:r>
            <a:endParaRPr/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 startAt="3"/>
            </a:pPr>
            <a:r>
              <a:rPr lang="en-US" sz="2800"/>
              <a:t>Example: </a:t>
            </a:r>
            <a:endParaRPr sz="2800"/>
          </a:p>
          <a:p>
            <a:pPr indent="-285750" lvl="1" marL="971550" rtl="0" algn="l">
              <a:spcBef>
                <a:spcPts val="0"/>
              </a:spcBef>
              <a:spcAft>
                <a:spcPts val="0"/>
              </a:spcAft>
              <a:buSzPts val="1560"/>
              <a:buChar char="■"/>
            </a:pPr>
            <a:r>
              <a:rPr lang="en-US" sz="2400"/>
              <a:t>Unknown Population Mean Lies Between 50 &amp; 70 with 95% Confidence</a:t>
            </a:r>
            <a:endParaRPr/>
          </a:p>
          <a:p>
            <a:pPr indent="-285750" lvl="1" marL="971550" rtl="0" algn="l">
              <a:spcBef>
                <a:spcPts val="0"/>
              </a:spcBef>
              <a:spcAft>
                <a:spcPts val="0"/>
              </a:spcAft>
              <a:buSzPts val="1560"/>
              <a:buChar char="■"/>
            </a:pPr>
            <a:r>
              <a:rPr lang="en-US" sz="2400"/>
              <a:t>Average height of VITians Lies Between 165 &amp; 175 cm with 95% Confidence</a:t>
            </a:r>
            <a:endParaRPr/>
          </a:p>
          <a:p>
            <a:pPr indent="-368300" lvl="0" marL="5715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1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Elements of </a:t>
            </a:r>
            <a:br>
              <a:rPr lang="en-US"/>
            </a:br>
            <a:r>
              <a:rPr lang="en-US"/>
              <a:t>Interval Estimation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2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Elements of </a:t>
            </a:r>
            <a:br>
              <a:rPr lang="en-US"/>
            </a:br>
            <a:r>
              <a:rPr lang="en-US"/>
              <a:t>Interval Estimation</a:t>
            </a:r>
            <a:endParaRPr/>
          </a:p>
        </p:txBody>
      </p:sp>
      <p:grpSp>
        <p:nvGrpSpPr>
          <p:cNvPr id="575" name="Google Shape;575;p22"/>
          <p:cNvGrpSpPr/>
          <p:nvPr/>
        </p:nvGrpSpPr>
        <p:grpSpPr>
          <a:xfrm>
            <a:off x="1670050" y="4506913"/>
            <a:ext cx="5130800" cy="85725"/>
            <a:chOff x="1052" y="2839"/>
            <a:chExt cx="3232" cy="54"/>
          </a:xfrm>
        </p:grpSpPr>
        <p:cxnSp>
          <p:nvCxnSpPr>
            <p:cNvPr id="576" name="Google Shape;576;p22"/>
            <p:cNvCxnSpPr/>
            <p:nvPr/>
          </p:nvCxnSpPr>
          <p:spPr>
            <a:xfrm>
              <a:off x="414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577" name="Google Shape;577;p22"/>
            <p:cNvCxnSpPr/>
            <p:nvPr/>
          </p:nvCxnSpPr>
          <p:spPr>
            <a:xfrm>
              <a:off x="381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578" name="Google Shape;578;p22"/>
            <p:cNvCxnSpPr/>
            <p:nvPr/>
          </p:nvCxnSpPr>
          <p:spPr>
            <a:xfrm>
              <a:off x="349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579" name="Google Shape;579;p22"/>
            <p:cNvCxnSpPr/>
            <p:nvPr/>
          </p:nvCxnSpPr>
          <p:spPr>
            <a:xfrm>
              <a:off x="315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580" name="Google Shape;580;p22"/>
            <p:cNvCxnSpPr/>
            <p:nvPr/>
          </p:nvCxnSpPr>
          <p:spPr>
            <a:xfrm>
              <a:off x="283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581" name="Google Shape;581;p22"/>
            <p:cNvCxnSpPr/>
            <p:nvPr/>
          </p:nvCxnSpPr>
          <p:spPr>
            <a:xfrm>
              <a:off x="250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582" name="Google Shape;582;p22"/>
            <p:cNvCxnSpPr/>
            <p:nvPr/>
          </p:nvCxnSpPr>
          <p:spPr>
            <a:xfrm>
              <a:off x="217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583" name="Google Shape;583;p22"/>
            <p:cNvCxnSpPr/>
            <p:nvPr/>
          </p:nvCxnSpPr>
          <p:spPr>
            <a:xfrm>
              <a:off x="184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584" name="Google Shape;584;p22"/>
            <p:cNvCxnSpPr/>
            <p:nvPr/>
          </p:nvCxnSpPr>
          <p:spPr>
            <a:xfrm>
              <a:off x="1512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585" name="Google Shape;585;p22"/>
            <p:cNvCxnSpPr/>
            <p:nvPr/>
          </p:nvCxnSpPr>
          <p:spPr>
            <a:xfrm>
              <a:off x="118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586" name="Google Shape;586;p22"/>
            <p:cNvCxnSpPr/>
            <p:nvPr/>
          </p:nvCxnSpPr>
          <p:spPr>
            <a:xfrm>
              <a:off x="1052" y="2839"/>
              <a:ext cx="3232" cy="0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</p:grpSp>
      <p:sp>
        <p:nvSpPr>
          <p:cNvPr id="587" name="Google Shape;587;p22"/>
          <p:cNvSpPr/>
          <p:nvPr/>
        </p:nvSpPr>
        <p:spPr>
          <a:xfrm>
            <a:off x="5976938" y="2922588"/>
            <a:ext cx="2963862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statistic </a:t>
            </a:r>
            <a:b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(point estimate)</a:t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>
            <a:off x="4089400" y="4375150"/>
            <a:ext cx="292100" cy="2921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9" name="Google Shape;589;p22"/>
          <p:cNvCxnSpPr/>
          <p:nvPr/>
        </p:nvCxnSpPr>
        <p:spPr>
          <a:xfrm flipH="1">
            <a:off x="4327525" y="3314700"/>
            <a:ext cx="1597025" cy="1089025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3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Elements of </a:t>
            </a:r>
            <a:br>
              <a:rPr lang="en-US"/>
            </a:br>
            <a:r>
              <a:rPr lang="en-US"/>
              <a:t>Interval Estimation</a:t>
            </a:r>
            <a:endParaRPr/>
          </a:p>
        </p:txBody>
      </p:sp>
      <p:grpSp>
        <p:nvGrpSpPr>
          <p:cNvPr id="599" name="Google Shape;599;p23"/>
          <p:cNvGrpSpPr/>
          <p:nvPr/>
        </p:nvGrpSpPr>
        <p:grpSpPr>
          <a:xfrm>
            <a:off x="1670050" y="4506913"/>
            <a:ext cx="5130800" cy="85725"/>
            <a:chOff x="1052" y="2839"/>
            <a:chExt cx="3232" cy="54"/>
          </a:xfrm>
        </p:grpSpPr>
        <p:cxnSp>
          <p:nvCxnSpPr>
            <p:cNvPr id="600" name="Google Shape;600;p23"/>
            <p:cNvCxnSpPr/>
            <p:nvPr/>
          </p:nvCxnSpPr>
          <p:spPr>
            <a:xfrm>
              <a:off x="414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01" name="Google Shape;601;p23"/>
            <p:cNvCxnSpPr/>
            <p:nvPr/>
          </p:nvCxnSpPr>
          <p:spPr>
            <a:xfrm>
              <a:off x="381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02" name="Google Shape;602;p23"/>
            <p:cNvCxnSpPr/>
            <p:nvPr/>
          </p:nvCxnSpPr>
          <p:spPr>
            <a:xfrm>
              <a:off x="349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03" name="Google Shape;603;p23"/>
            <p:cNvCxnSpPr/>
            <p:nvPr/>
          </p:nvCxnSpPr>
          <p:spPr>
            <a:xfrm>
              <a:off x="315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04" name="Google Shape;604;p23"/>
            <p:cNvCxnSpPr/>
            <p:nvPr/>
          </p:nvCxnSpPr>
          <p:spPr>
            <a:xfrm>
              <a:off x="283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05" name="Google Shape;605;p23"/>
            <p:cNvCxnSpPr/>
            <p:nvPr/>
          </p:nvCxnSpPr>
          <p:spPr>
            <a:xfrm>
              <a:off x="250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06" name="Google Shape;606;p23"/>
            <p:cNvCxnSpPr/>
            <p:nvPr/>
          </p:nvCxnSpPr>
          <p:spPr>
            <a:xfrm>
              <a:off x="217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07" name="Google Shape;607;p23"/>
            <p:cNvCxnSpPr/>
            <p:nvPr/>
          </p:nvCxnSpPr>
          <p:spPr>
            <a:xfrm>
              <a:off x="184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08" name="Google Shape;608;p23"/>
            <p:cNvCxnSpPr/>
            <p:nvPr/>
          </p:nvCxnSpPr>
          <p:spPr>
            <a:xfrm>
              <a:off x="1512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09" name="Google Shape;609;p23"/>
            <p:cNvCxnSpPr/>
            <p:nvPr/>
          </p:nvCxnSpPr>
          <p:spPr>
            <a:xfrm>
              <a:off x="118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10" name="Google Shape;610;p23"/>
            <p:cNvCxnSpPr/>
            <p:nvPr/>
          </p:nvCxnSpPr>
          <p:spPr>
            <a:xfrm>
              <a:off x="1052" y="2839"/>
              <a:ext cx="3232" cy="0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</p:grpSp>
      <p:sp>
        <p:nvSpPr>
          <p:cNvPr id="611" name="Google Shape;611;p23"/>
          <p:cNvSpPr/>
          <p:nvPr/>
        </p:nvSpPr>
        <p:spPr>
          <a:xfrm>
            <a:off x="2441575" y="3328814"/>
            <a:ext cx="4035425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interval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(interval estimate)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3"/>
          <p:cNvSpPr/>
          <p:nvPr/>
        </p:nvSpPr>
        <p:spPr>
          <a:xfrm>
            <a:off x="5976938" y="2922588"/>
            <a:ext cx="2963862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statistic </a:t>
            </a:r>
            <a:b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(point estimate)</a:t>
            </a:r>
            <a:endParaRPr/>
          </a:p>
        </p:txBody>
      </p:sp>
      <p:sp>
        <p:nvSpPr>
          <p:cNvPr id="613" name="Google Shape;613;p23"/>
          <p:cNvSpPr/>
          <p:nvPr/>
        </p:nvSpPr>
        <p:spPr>
          <a:xfrm>
            <a:off x="1055688" y="5208588"/>
            <a:ext cx="2701925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limit (lower)</a:t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>
            <a:off x="4713288" y="5208588"/>
            <a:ext cx="2701925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limit (upper)</a:t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>
            <a:off x="4089400" y="4375150"/>
            <a:ext cx="292100" cy="2921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Google Shape;616;p23"/>
          <p:cNvCxnSpPr/>
          <p:nvPr/>
        </p:nvCxnSpPr>
        <p:spPr>
          <a:xfrm>
            <a:off x="2406650" y="3908425"/>
            <a:ext cx="0" cy="114935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617" name="Google Shape;617;p23"/>
          <p:cNvCxnSpPr/>
          <p:nvPr/>
        </p:nvCxnSpPr>
        <p:spPr>
          <a:xfrm>
            <a:off x="6064250" y="3908425"/>
            <a:ext cx="0" cy="114935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618" name="Google Shape;618;p23"/>
          <p:cNvCxnSpPr/>
          <p:nvPr/>
        </p:nvCxnSpPr>
        <p:spPr>
          <a:xfrm flipH="1">
            <a:off x="4327525" y="3314700"/>
            <a:ext cx="1597025" cy="1089025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619" name="Google Shape;619;p23"/>
          <p:cNvCxnSpPr/>
          <p:nvPr/>
        </p:nvCxnSpPr>
        <p:spPr>
          <a:xfrm>
            <a:off x="2419350" y="4044950"/>
            <a:ext cx="357505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4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Elements of </a:t>
            </a:r>
            <a:br>
              <a:rPr lang="en-US"/>
            </a:br>
            <a:r>
              <a:rPr lang="en-US"/>
              <a:t>Interval Estimation</a:t>
            </a:r>
            <a:endParaRPr/>
          </a:p>
        </p:txBody>
      </p:sp>
      <p:grpSp>
        <p:nvGrpSpPr>
          <p:cNvPr id="629" name="Google Shape;629;p24"/>
          <p:cNvGrpSpPr/>
          <p:nvPr/>
        </p:nvGrpSpPr>
        <p:grpSpPr>
          <a:xfrm>
            <a:off x="1670050" y="4506913"/>
            <a:ext cx="5130800" cy="85725"/>
            <a:chOff x="1052" y="2839"/>
            <a:chExt cx="3232" cy="54"/>
          </a:xfrm>
        </p:grpSpPr>
        <p:cxnSp>
          <p:nvCxnSpPr>
            <p:cNvPr id="630" name="Google Shape;630;p24"/>
            <p:cNvCxnSpPr/>
            <p:nvPr/>
          </p:nvCxnSpPr>
          <p:spPr>
            <a:xfrm>
              <a:off x="414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31" name="Google Shape;631;p24"/>
            <p:cNvCxnSpPr/>
            <p:nvPr/>
          </p:nvCxnSpPr>
          <p:spPr>
            <a:xfrm>
              <a:off x="381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32" name="Google Shape;632;p24"/>
            <p:cNvCxnSpPr/>
            <p:nvPr/>
          </p:nvCxnSpPr>
          <p:spPr>
            <a:xfrm>
              <a:off x="349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33" name="Google Shape;633;p24"/>
            <p:cNvCxnSpPr/>
            <p:nvPr/>
          </p:nvCxnSpPr>
          <p:spPr>
            <a:xfrm>
              <a:off x="315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34" name="Google Shape;634;p24"/>
            <p:cNvCxnSpPr/>
            <p:nvPr/>
          </p:nvCxnSpPr>
          <p:spPr>
            <a:xfrm>
              <a:off x="283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35" name="Google Shape;635;p24"/>
            <p:cNvCxnSpPr/>
            <p:nvPr/>
          </p:nvCxnSpPr>
          <p:spPr>
            <a:xfrm>
              <a:off x="250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36" name="Google Shape;636;p24"/>
            <p:cNvCxnSpPr/>
            <p:nvPr/>
          </p:nvCxnSpPr>
          <p:spPr>
            <a:xfrm>
              <a:off x="217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37" name="Google Shape;637;p24"/>
            <p:cNvCxnSpPr/>
            <p:nvPr/>
          </p:nvCxnSpPr>
          <p:spPr>
            <a:xfrm>
              <a:off x="184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38" name="Google Shape;638;p24"/>
            <p:cNvCxnSpPr/>
            <p:nvPr/>
          </p:nvCxnSpPr>
          <p:spPr>
            <a:xfrm>
              <a:off x="1512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39" name="Google Shape;639;p24"/>
            <p:cNvCxnSpPr/>
            <p:nvPr/>
          </p:nvCxnSpPr>
          <p:spPr>
            <a:xfrm>
              <a:off x="118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40" name="Google Shape;640;p24"/>
            <p:cNvCxnSpPr/>
            <p:nvPr/>
          </p:nvCxnSpPr>
          <p:spPr>
            <a:xfrm>
              <a:off x="1052" y="2839"/>
              <a:ext cx="3232" cy="0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</p:grpSp>
      <p:sp>
        <p:nvSpPr>
          <p:cNvPr id="641" name="Google Shape;641;p24"/>
          <p:cNvSpPr/>
          <p:nvPr/>
        </p:nvSpPr>
        <p:spPr>
          <a:xfrm>
            <a:off x="5976938" y="2922588"/>
            <a:ext cx="2963862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statistic </a:t>
            </a:r>
            <a:b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(point estimate)</a:t>
            </a:r>
            <a:endParaRPr/>
          </a:p>
        </p:txBody>
      </p:sp>
      <p:sp>
        <p:nvSpPr>
          <p:cNvPr id="642" name="Google Shape;642;p24"/>
          <p:cNvSpPr/>
          <p:nvPr/>
        </p:nvSpPr>
        <p:spPr>
          <a:xfrm>
            <a:off x="1055688" y="5208588"/>
            <a:ext cx="2701925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limit (lower)</a:t>
            </a:r>
            <a:endParaRPr/>
          </a:p>
        </p:txBody>
      </p:sp>
      <p:sp>
        <p:nvSpPr>
          <p:cNvPr id="643" name="Google Shape;643;p24"/>
          <p:cNvSpPr/>
          <p:nvPr/>
        </p:nvSpPr>
        <p:spPr>
          <a:xfrm>
            <a:off x="4713288" y="5208588"/>
            <a:ext cx="2701925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limit (upper)</a:t>
            </a:r>
            <a:endParaRPr/>
          </a:p>
        </p:txBody>
      </p:sp>
      <p:sp>
        <p:nvSpPr>
          <p:cNvPr id="644" name="Google Shape;644;p24"/>
          <p:cNvSpPr/>
          <p:nvPr/>
        </p:nvSpPr>
        <p:spPr>
          <a:xfrm>
            <a:off x="4067175" y="4375150"/>
            <a:ext cx="292100" cy="2921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24"/>
          <p:cNvCxnSpPr/>
          <p:nvPr/>
        </p:nvCxnSpPr>
        <p:spPr>
          <a:xfrm>
            <a:off x="2406650" y="3908425"/>
            <a:ext cx="0" cy="114935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646" name="Google Shape;646;p24"/>
          <p:cNvCxnSpPr/>
          <p:nvPr/>
        </p:nvCxnSpPr>
        <p:spPr>
          <a:xfrm>
            <a:off x="6064250" y="3908425"/>
            <a:ext cx="0" cy="114935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647" name="Google Shape;647;p24"/>
          <p:cNvCxnSpPr/>
          <p:nvPr/>
        </p:nvCxnSpPr>
        <p:spPr>
          <a:xfrm flipH="1">
            <a:off x="4327525" y="3314700"/>
            <a:ext cx="1597025" cy="1089025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648" name="Google Shape;648;p24"/>
          <p:cNvCxnSpPr/>
          <p:nvPr/>
        </p:nvCxnSpPr>
        <p:spPr>
          <a:xfrm>
            <a:off x="2419350" y="4044950"/>
            <a:ext cx="357505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649" name="Google Shape;649;p24"/>
          <p:cNvSpPr/>
          <p:nvPr/>
        </p:nvSpPr>
        <p:spPr>
          <a:xfrm>
            <a:off x="896938" y="1757363"/>
            <a:ext cx="7700962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that the population parameter falls somewhere within the interval.</a:t>
            </a:r>
            <a:endParaRPr/>
          </a:p>
        </p:txBody>
      </p:sp>
      <p:sp>
        <p:nvSpPr>
          <p:cNvPr id="650" name="Google Shape;650;p24"/>
          <p:cNvSpPr/>
          <p:nvPr/>
        </p:nvSpPr>
        <p:spPr>
          <a:xfrm>
            <a:off x="2441575" y="3328814"/>
            <a:ext cx="4035425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interval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(interval estimate)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5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</a:t>
            </a:r>
            <a:endParaRPr/>
          </a:p>
        </p:txBody>
      </p:sp>
      <p:grpSp>
        <p:nvGrpSpPr>
          <p:cNvPr id="656" name="Google Shape;656;p25"/>
          <p:cNvGrpSpPr/>
          <p:nvPr/>
        </p:nvGrpSpPr>
        <p:grpSpPr>
          <a:xfrm>
            <a:off x="1670050" y="5289550"/>
            <a:ext cx="5130800" cy="85725"/>
            <a:chOff x="1052" y="2839"/>
            <a:chExt cx="3232" cy="54"/>
          </a:xfrm>
        </p:grpSpPr>
        <p:cxnSp>
          <p:nvCxnSpPr>
            <p:cNvPr id="657" name="Google Shape;657;p25"/>
            <p:cNvCxnSpPr/>
            <p:nvPr/>
          </p:nvCxnSpPr>
          <p:spPr>
            <a:xfrm>
              <a:off x="414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58" name="Google Shape;658;p25"/>
            <p:cNvCxnSpPr/>
            <p:nvPr/>
          </p:nvCxnSpPr>
          <p:spPr>
            <a:xfrm>
              <a:off x="381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59" name="Google Shape;659;p25"/>
            <p:cNvCxnSpPr/>
            <p:nvPr/>
          </p:nvCxnSpPr>
          <p:spPr>
            <a:xfrm>
              <a:off x="349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60" name="Google Shape;660;p25"/>
            <p:cNvCxnSpPr/>
            <p:nvPr/>
          </p:nvCxnSpPr>
          <p:spPr>
            <a:xfrm>
              <a:off x="3159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61" name="Google Shape;661;p25"/>
            <p:cNvCxnSpPr/>
            <p:nvPr/>
          </p:nvCxnSpPr>
          <p:spPr>
            <a:xfrm>
              <a:off x="283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62" name="Google Shape;662;p25"/>
            <p:cNvCxnSpPr/>
            <p:nvPr/>
          </p:nvCxnSpPr>
          <p:spPr>
            <a:xfrm>
              <a:off x="250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63" name="Google Shape;663;p25"/>
            <p:cNvCxnSpPr/>
            <p:nvPr/>
          </p:nvCxnSpPr>
          <p:spPr>
            <a:xfrm>
              <a:off x="217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64" name="Google Shape;664;p25"/>
            <p:cNvCxnSpPr/>
            <p:nvPr/>
          </p:nvCxnSpPr>
          <p:spPr>
            <a:xfrm>
              <a:off x="1840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65" name="Google Shape;665;p25"/>
            <p:cNvCxnSpPr/>
            <p:nvPr/>
          </p:nvCxnSpPr>
          <p:spPr>
            <a:xfrm>
              <a:off x="1512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66" name="Google Shape;666;p25"/>
            <p:cNvCxnSpPr/>
            <p:nvPr/>
          </p:nvCxnSpPr>
          <p:spPr>
            <a:xfrm>
              <a:off x="1181" y="2869"/>
              <a:ext cx="0" cy="24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  <p:cxnSp>
          <p:nvCxnSpPr>
            <p:cNvPr id="667" name="Google Shape;667;p25"/>
            <p:cNvCxnSpPr/>
            <p:nvPr/>
          </p:nvCxnSpPr>
          <p:spPr>
            <a:xfrm>
              <a:off x="1052" y="2839"/>
              <a:ext cx="3232" cy="0"/>
            </a:xfrm>
            <a:prstGeom prst="straightConnector1">
              <a:avLst/>
            </a:prstGeom>
            <a:noFill/>
            <a:ln cap="flat" cmpd="sng" w="508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rotWithShape="0" algn="ctr" dir="2700000" dist="35921">
                <a:schemeClr val="dk1"/>
              </a:outerShdw>
            </a:effectLst>
          </p:spPr>
        </p:cxnSp>
      </p:grpSp>
      <p:sp>
        <p:nvSpPr>
          <p:cNvPr id="668" name="Google Shape;668;p25"/>
          <p:cNvSpPr/>
          <p:nvPr/>
        </p:nvSpPr>
        <p:spPr>
          <a:xfrm>
            <a:off x="2770188" y="4250655"/>
            <a:ext cx="3197225" cy="39754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interval</a:t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6705600" y="4552479"/>
            <a:ext cx="2362200" cy="70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statistic </a:t>
            </a:r>
            <a:b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(point estimate)</a:t>
            </a:r>
            <a:endParaRPr/>
          </a:p>
        </p:txBody>
      </p:sp>
      <p:sp>
        <p:nvSpPr>
          <p:cNvPr id="670" name="Google Shape;670;p25"/>
          <p:cNvSpPr/>
          <p:nvPr/>
        </p:nvSpPr>
        <p:spPr>
          <a:xfrm>
            <a:off x="1055688" y="5991225"/>
            <a:ext cx="2701925" cy="70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limit (lower)</a:t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4713288" y="5991225"/>
            <a:ext cx="2701925" cy="70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limit (upper)</a:t>
            </a:r>
            <a:endParaRPr/>
          </a:p>
        </p:txBody>
      </p:sp>
      <p:sp>
        <p:nvSpPr>
          <p:cNvPr id="672" name="Google Shape;672;p25"/>
          <p:cNvSpPr/>
          <p:nvPr/>
        </p:nvSpPr>
        <p:spPr>
          <a:xfrm>
            <a:off x="4089400" y="5157787"/>
            <a:ext cx="292100" cy="2921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3" name="Google Shape;673;p25"/>
          <p:cNvCxnSpPr/>
          <p:nvPr/>
        </p:nvCxnSpPr>
        <p:spPr>
          <a:xfrm>
            <a:off x="2406650" y="4691062"/>
            <a:ext cx="0" cy="114935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674" name="Google Shape;674;p25"/>
          <p:cNvCxnSpPr/>
          <p:nvPr/>
        </p:nvCxnSpPr>
        <p:spPr>
          <a:xfrm>
            <a:off x="6064250" y="4691062"/>
            <a:ext cx="0" cy="114935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675" name="Google Shape;675;p25"/>
          <p:cNvCxnSpPr/>
          <p:nvPr/>
        </p:nvCxnSpPr>
        <p:spPr>
          <a:xfrm flipH="1">
            <a:off x="4327524" y="4876800"/>
            <a:ext cx="2301875" cy="309562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676" name="Google Shape;676;p25"/>
          <p:cNvCxnSpPr/>
          <p:nvPr/>
        </p:nvCxnSpPr>
        <p:spPr>
          <a:xfrm>
            <a:off x="2419350" y="4827587"/>
            <a:ext cx="357505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677" name="Google Shape;677;p25"/>
          <p:cNvSpPr/>
          <p:nvPr/>
        </p:nvSpPr>
        <p:spPr>
          <a:xfrm>
            <a:off x="304800" y="1676400"/>
            <a:ext cx="86106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Using only a sample statistic (point estimate) for estimation of parameter is unreliable.  </a:t>
            </a:r>
            <a:endParaRPr/>
          </a:p>
          <a:p>
            <a:pPr indent="-406400" lvl="0" marL="4064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we report a point estimate, we most probably wont hit the exact population parameter, </a:t>
            </a:r>
            <a:endParaRPr/>
          </a:p>
          <a:p>
            <a:pPr indent="-406400" lvl="0" marL="4064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But if we report a range of plausible values, we have a good shot at capturing the parameter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Confidence Interval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defined as a plausible range of values for the population parameter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6"/>
          <p:cNvSpPr txBox="1"/>
          <p:nvPr>
            <p:ph type="title"/>
          </p:nvPr>
        </p:nvSpPr>
        <p:spPr>
          <a:xfrm>
            <a:off x="2286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- Example</a:t>
            </a:r>
            <a:endParaRPr/>
          </a:p>
        </p:txBody>
      </p:sp>
      <p:pic>
        <p:nvPicPr>
          <p:cNvPr id="683" name="Google Shape;683;p26"/>
          <p:cNvPicPr preferRelativeResize="0"/>
          <p:nvPr/>
        </p:nvPicPr>
        <p:blipFill rotWithShape="1">
          <a:blip r:embed="rId3">
            <a:alphaModFix/>
          </a:blip>
          <a:srcRect b="29464" l="16164" r="48696" t="23570"/>
          <a:stretch/>
        </p:blipFill>
        <p:spPr>
          <a:xfrm>
            <a:off x="1676400" y="1725613"/>
            <a:ext cx="3417888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6"/>
          <p:cNvPicPr preferRelativeResize="0"/>
          <p:nvPr/>
        </p:nvPicPr>
        <p:blipFill rotWithShape="1">
          <a:blip r:embed="rId4">
            <a:alphaModFix/>
          </a:blip>
          <a:srcRect b="34570" l="22137" r="49100" t="24642"/>
          <a:stretch/>
        </p:blipFill>
        <p:spPr>
          <a:xfrm>
            <a:off x="7086600" y="5105400"/>
            <a:ext cx="1687513" cy="13446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26"/>
          <p:cNvSpPr txBox="1"/>
          <p:nvPr/>
        </p:nvSpPr>
        <p:spPr>
          <a:xfrm>
            <a:off x="228600" y="2209800"/>
            <a:ext cx="24384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apples in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orchard</a:t>
            </a:r>
            <a:endParaRPr/>
          </a:p>
        </p:txBody>
      </p:sp>
      <p:sp>
        <p:nvSpPr>
          <p:cNvPr id="686" name="Google Shape;686;p26"/>
          <p:cNvSpPr txBox="1"/>
          <p:nvPr/>
        </p:nvSpPr>
        <p:spPr>
          <a:xfrm>
            <a:off x="228600" y="4814888"/>
            <a:ext cx="60198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wish to know how big the apples are?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can not measure all of them!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So, we take sample of some of them and measure</a:t>
            </a:r>
            <a:endParaRPr/>
          </a:p>
        </p:txBody>
      </p:sp>
      <p:cxnSp>
        <p:nvCxnSpPr>
          <p:cNvPr id="687" name="Google Shape;687;p26"/>
          <p:cNvCxnSpPr/>
          <p:nvPr/>
        </p:nvCxnSpPr>
        <p:spPr>
          <a:xfrm>
            <a:off x="5094288" y="3009900"/>
            <a:ext cx="2835300" cy="20955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8" name="Google Shape;688;p26"/>
          <p:cNvSpPr txBox="1"/>
          <p:nvPr/>
        </p:nvSpPr>
        <p:spPr>
          <a:xfrm>
            <a:off x="5638800" y="5459413"/>
            <a:ext cx="24384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Sample: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7"/>
          <p:cNvSpPr txBox="1"/>
          <p:nvPr>
            <p:ph type="title"/>
          </p:nvPr>
        </p:nvSpPr>
        <p:spPr>
          <a:xfrm>
            <a:off x="2286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- Example</a:t>
            </a:r>
            <a:endParaRPr/>
          </a:p>
        </p:txBody>
      </p:sp>
      <p:sp>
        <p:nvSpPr>
          <p:cNvPr id="694" name="Google Shape;694;p27"/>
          <p:cNvSpPr txBox="1"/>
          <p:nvPr/>
        </p:nvSpPr>
        <p:spPr>
          <a:xfrm>
            <a:off x="228600" y="1905000"/>
            <a:ext cx="49530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Different samples will give different mean  🡪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27"/>
          <p:cNvPicPr preferRelativeResize="0"/>
          <p:nvPr/>
        </p:nvPicPr>
        <p:blipFill rotWithShape="1">
          <a:blip r:embed="rId3">
            <a:alphaModFix/>
          </a:blip>
          <a:srcRect b="29108" l="16466" r="48798" t="43945"/>
          <a:stretch/>
        </p:blipFill>
        <p:spPr>
          <a:xfrm>
            <a:off x="5181600" y="1749425"/>
            <a:ext cx="3592513" cy="1566863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27"/>
          <p:cNvSpPr txBox="1"/>
          <p:nvPr/>
        </p:nvSpPr>
        <p:spPr>
          <a:xfrm>
            <a:off x="228600" y="2362200"/>
            <a:ext cx="4608513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is called Sampling Error or variation Due to Sampling!</a:t>
            </a:r>
            <a:endParaRPr/>
          </a:p>
        </p:txBody>
      </p:sp>
      <p:sp>
        <p:nvSpPr>
          <p:cNvPr id="697" name="Google Shape;697;p27"/>
          <p:cNvSpPr txBox="1"/>
          <p:nvPr/>
        </p:nvSpPr>
        <p:spPr>
          <a:xfrm>
            <a:off x="685800" y="3581400"/>
            <a:ext cx="79248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When we express an estimate of  population parameter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is good practice to give it  as a confidence interval</a:t>
            </a:r>
            <a:endParaRPr/>
          </a:p>
        </p:txBody>
      </p:sp>
      <p:sp>
        <p:nvSpPr>
          <p:cNvPr id="698" name="Google Shape;698;p27"/>
          <p:cNvSpPr/>
          <p:nvPr/>
        </p:nvSpPr>
        <p:spPr>
          <a:xfrm>
            <a:off x="252413" y="4554538"/>
            <a:ext cx="6096000" cy="1476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Investigative question: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mean weight of all the apples in the orchard?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8"/>
          <p:cNvSpPr txBox="1"/>
          <p:nvPr>
            <p:ph type="title"/>
          </p:nvPr>
        </p:nvSpPr>
        <p:spPr>
          <a:xfrm>
            <a:off x="2286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- Example</a:t>
            </a:r>
            <a:endParaRPr/>
          </a:p>
        </p:txBody>
      </p:sp>
      <p:pic>
        <p:nvPicPr>
          <p:cNvPr id="704" name="Google Shape;704;p28"/>
          <p:cNvPicPr preferRelativeResize="0"/>
          <p:nvPr/>
        </p:nvPicPr>
        <p:blipFill rotWithShape="1">
          <a:blip r:embed="rId3">
            <a:alphaModFix/>
          </a:blip>
          <a:srcRect b="29464" l="16164" r="48696" t="23570"/>
          <a:stretch/>
        </p:blipFill>
        <p:spPr>
          <a:xfrm>
            <a:off x="762000" y="2590800"/>
            <a:ext cx="3417888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28"/>
          <p:cNvPicPr preferRelativeResize="0"/>
          <p:nvPr/>
        </p:nvPicPr>
        <p:blipFill rotWithShape="1">
          <a:blip r:embed="rId4">
            <a:alphaModFix/>
          </a:blip>
          <a:srcRect b="34570" l="22137" r="49100" t="24642"/>
          <a:stretch/>
        </p:blipFill>
        <p:spPr>
          <a:xfrm>
            <a:off x="5867400" y="3287713"/>
            <a:ext cx="1687513" cy="1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28"/>
          <p:cNvSpPr txBox="1"/>
          <p:nvPr/>
        </p:nvSpPr>
        <p:spPr>
          <a:xfrm>
            <a:off x="4343400" y="2590800"/>
            <a:ext cx="4852988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take a sample &amp; measure sample mean:</a:t>
            </a:r>
            <a:endParaRPr/>
          </a:p>
        </p:txBody>
      </p:sp>
      <p:sp>
        <p:nvSpPr>
          <p:cNvPr id="707" name="Google Shape;707;p28"/>
          <p:cNvSpPr/>
          <p:nvPr/>
        </p:nvSpPr>
        <p:spPr>
          <a:xfrm>
            <a:off x="381000" y="1752600"/>
            <a:ext cx="76200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Investigative Question: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mean weight of all the apples in the orchard?</a:t>
            </a:r>
            <a:endParaRPr/>
          </a:p>
        </p:txBody>
      </p:sp>
      <p:pic>
        <p:nvPicPr>
          <p:cNvPr id="708" name="Google Shape;708;p28"/>
          <p:cNvPicPr preferRelativeResize="0"/>
          <p:nvPr/>
        </p:nvPicPr>
        <p:blipFill rotWithShape="1">
          <a:blip r:embed="rId5">
            <a:alphaModFix/>
          </a:blip>
          <a:srcRect b="48512" l="25655" r="62700" t="43477"/>
          <a:stretch/>
        </p:blipFill>
        <p:spPr>
          <a:xfrm>
            <a:off x="5953125" y="4737100"/>
            <a:ext cx="1516063" cy="58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8"/>
          <p:cNvPicPr preferRelativeResize="0"/>
          <p:nvPr/>
        </p:nvPicPr>
        <p:blipFill rotWithShape="1">
          <a:blip r:embed="rId6">
            <a:alphaModFix/>
          </a:blip>
          <a:srcRect b="42464" l="17159" r="48660" t="31785"/>
          <a:stretch/>
        </p:blipFill>
        <p:spPr>
          <a:xfrm>
            <a:off x="5002213" y="5376863"/>
            <a:ext cx="3417887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9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Affecting Width of Confidence Interval</a:t>
            </a:r>
            <a:endParaRPr/>
          </a:p>
        </p:txBody>
      </p:sp>
      <p:sp>
        <p:nvSpPr>
          <p:cNvPr id="715" name="Google Shape;715;p29"/>
          <p:cNvSpPr txBox="1"/>
          <p:nvPr>
            <p:ph idx="1" type="body"/>
          </p:nvPr>
        </p:nvSpPr>
        <p:spPr>
          <a:xfrm>
            <a:off x="609600" y="1828800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1. Variation within Population</a:t>
            </a:r>
            <a:endParaRPr/>
          </a:p>
        </p:txBody>
      </p:sp>
      <p:pic>
        <p:nvPicPr>
          <p:cNvPr id="716" name="Google Shape;716;p29"/>
          <p:cNvPicPr preferRelativeResize="0"/>
          <p:nvPr/>
        </p:nvPicPr>
        <p:blipFill rotWithShape="1">
          <a:blip r:embed="rId3">
            <a:alphaModFix/>
          </a:blip>
          <a:srcRect b="29820" l="16163" r="48598" t="27498"/>
          <a:stretch/>
        </p:blipFill>
        <p:spPr>
          <a:xfrm>
            <a:off x="604838" y="2590800"/>
            <a:ext cx="31337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29"/>
          <p:cNvSpPr txBox="1"/>
          <p:nvPr/>
        </p:nvSpPr>
        <p:spPr>
          <a:xfrm>
            <a:off x="4953000" y="1828800"/>
            <a:ext cx="4267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Sample Size</a:t>
            </a:r>
            <a:endParaRPr/>
          </a:p>
        </p:txBody>
      </p:sp>
      <p:pic>
        <p:nvPicPr>
          <p:cNvPr id="718" name="Google Shape;718;p29"/>
          <p:cNvPicPr preferRelativeResize="0"/>
          <p:nvPr/>
        </p:nvPicPr>
        <p:blipFill rotWithShape="1">
          <a:blip r:embed="rId4">
            <a:alphaModFix/>
          </a:blip>
          <a:srcRect b="30804" l="17705" r="48762" t="37231"/>
          <a:stretch/>
        </p:blipFill>
        <p:spPr>
          <a:xfrm>
            <a:off x="5414963" y="2549525"/>
            <a:ext cx="3133725" cy="1677988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29"/>
          <p:cNvSpPr/>
          <p:nvPr/>
        </p:nvSpPr>
        <p:spPr>
          <a:xfrm>
            <a:off x="517525" y="4775200"/>
            <a:ext cx="4267200" cy="193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don’t know the variation in population.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But variation in the sample can be indication of variation in population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Thinking Challenge</a:t>
            </a:r>
            <a:endParaRPr/>
          </a:p>
        </p:txBody>
      </p:sp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609600" y="1828800"/>
            <a:ext cx="3848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Suppose you’re interested in the average amount of money that students in this class (the population) have on them.  How would you find out?</a:t>
            </a: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4648200" y="2343150"/>
            <a:ext cx="3768725" cy="3151188"/>
            <a:chOff x="2928" y="1476"/>
            <a:chExt cx="2374" cy="1985"/>
          </a:xfrm>
        </p:grpSpPr>
        <p:grpSp>
          <p:nvGrpSpPr>
            <p:cNvPr id="109" name="Google Shape;109;p3"/>
            <p:cNvGrpSpPr/>
            <p:nvPr/>
          </p:nvGrpSpPr>
          <p:grpSpPr>
            <a:xfrm>
              <a:off x="4085" y="1476"/>
              <a:ext cx="1217" cy="1367"/>
              <a:chOff x="4085" y="1476"/>
              <a:chExt cx="1217" cy="1367"/>
            </a:xfrm>
          </p:grpSpPr>
          <p:grpSp>
            <p:nvGrpSpPr>
              <p:cNvPr id="110" name="Google Shape;110;p3"/>
              <p:cNvGrpSpPr/>
              <p:nvPr/>
            </p:nvGrpSpPr>
            <p:grpSpPr>
              <a:xfrm>
                <a:off x="4085" y="1476"/>
                <a:ext cx="1217" cy="1367"/>
                <a:chOff x="4085" y="1476"/>
                <a:chExt cx="1217" cy="1367"/>
              </a:xfrm>
            </p:grpSpPr>
            <p:grpSp>
              <p:nvGrpSpPr>
                <p:cNvPr id="111" name="Google Shape;111;p3"/>
                <p:cNvGrpSpPr/>
                <p:nvPr/>
              </p:nvGrpSpPr>
              <p:grpSpPr>
                <a:xfrm>
                  <a:off x="4085" y="1476"/>
                  <a:ext cx="1198" cy="1367"/>
                  <a:chOff x="4085" y="1476"/>
                  <a:chExt cx="1198" cy="1367"/>
                </a:xfrm>
              </p:grpSpPr>
              <p:grpSp>
                <p:nvGrpSpPr>
                  <p:cNvPr id="112" name="Google Shape;112;p3"/>
                  <p:cNvGrpSpPr/>
                  <p:nvPr/>
                </p:nvGrpSpPr>
                <p:grpSpPr>
                  <a:xfrm>
                    <a:off x="4085" y="1476"/>
                    <a:ext cx="1198" cy="1367"/>
                    <a:chOff x="4085" y="1476"/>
                    <a:chExt cx="1198" cy="1367"/>
                  </a:xfrm>
                </p:grpSpPr>
                <p:sp>
                  <p:nvSpPr>
                    <p:cNvPr id="113" name="Google Shape;113;p3"/>
                    <p:cNvSpPr/>
                    <p:nvPr/>
                  </p:nvSpPr>
                  <p:spPr>
                    <a:xfrm>
                      <a:off x="4085" y="1476"/>
                      <a:ext cx="1198" cy="1367"/>
                    </a:xfrm>
                    <a:custGeom>
                      <a:rect b="b" l="l" r="r" t="t"/>
                      <a:pathLst>
                        <a:path extrusionOk="0" h="1367" w="1198">
                          <a:moveTo>
                            <a:pt x="0" y="1142"/>
                          </a:moveTo>
                          <a:lnTo>
                            <a:pt x="116" y="993"/>
                          </a:lnTo>
                          <a:lnTo>
                            <a:pt x="197" y="905"/>
                          </a:lnTo>
                          <a:lnTo>
                            <a:pt x="249" y="840"/>
                          </a:lnTo>
                          <a:lnTo>
                            <a:pt x="253" y="762"/>
                          </a:lnTo>
                          <a:lnTo>
                            <a:pt x="229" y="698"/>
                          </a:lnTo>
                          <a:lnTo>
                            <a:pt x="193" y="642"/>
                          </a:lnTo>
                          <a:lnTo>
                            <a:pt x="177" y="590"/>
                          </a:lnTo>
                          <a:lnTo>
                            <a:pt x="158" y="551"/>
                          </a:lnTo>
                          <a:lnTo>
                            <a:pt x="141" y="460"/>
                          </a:lnTo>
                          <a:lnTo>
                            <a:pt x="143" y="403"/>
                          </a:lnTo>
                          <a:lnTo>
                            <a:pt x="151" y="322"/>
                          </a:lnTo>
                          <a:lnTo>
                            <a:pt x="175" y="253"/>
                          </a:lnTo>
                          <a:lnTo>
                            <a:pt x="213" y="180"/>
                          </a:lnTo>
                          <a:lnTo>
                            <a:pt x="253" y="137"/>
                          </a:lnTo>
                          <a:lnTo>
                            <a:pt x="315" y="81"/>
                          </a:lnTo>
                          <a:lnTo>
                            <a:pt x="401" y="40"/>
                          </a:lnTo>
                          <a:lnTo>
                            <a:pt x="479" y="19"/>
                          </a:lnTo>
                          <a:lnTo>
                            <a:pt x="572" y="1"/>
                          </a:lnTo>
                          <a:lnTo>
                            <a:pt x="665" y="0"/>
                          </a:lnTo>
                          <a:lnTo>
                            <a:pt x="740" y="7"/>
                          </a:lnTo>
                          <a:lnTo>
                            <a:pt x="833" y="29"/>
                          </a:lnTo>
                          <a:lnTo>
                            <a:pt x="919" y="60"/>
                          </a:lnTo>
                          <a:lnTo>
                            <a:pt x="982" y="93"/>
                          </a:lnTo>
                          <a:lnTo>
                            <a:pt x="1055" y="151"/>
                          </a:lnTo>
                          <a:lnTo>
                            <a:pt x="1116" y="227"/>
                          </a:lnTo>
                          <a:lnTo>
                            <a:pt x="1156" y="305"/>
                          </a:lnTo>
                          <a:lnTo>
                            <a:pt x="1183" y="360"/>
                          </a:lnTo>
                          <a:lnTo>
                            <a:pt x="1197" y="458"/>
                          </a:lnTo>
                          <a:lnTo>
                            <a:pt x="1193" y="560"/>
                          </a:lnTo>
                          <a:lnTo>
                            <a:pt x="1184" y="638"/>
                          </a:lnTo>
                          <a:lnTo>
                            <a:pt x="1156" y="740"/>
                          </a:lnTo>
                          <a:lnTo>
                            <a:pt x="1121" y="843"/>
                          </a:lnTo>
                          <a:lnTo>
                            <a:pt x="1077" y="921"/>
                          </a:lnTo>
                          <a:lnTo>
                            <a:pt x="1018" y="1005"/>
                          </a:lnTo>
                          <a:lnTo>
                            <a:pt x="947" y="1057"/>
                          </a:lnTo>
                          <a:lnTo>
                            <a:pt x="877" y="1083"/>
                          </a:lnTo>
                          <a:lnTo>
                            <a:pt x="799" y="1100"/>
                          </a:lnTo>
                          <a:lnTo>
                            <a:pt x="729" y="1099"/>
                          </a:lnTo>
                          <a:lnTo>
                            <a:pt x="673" y="1078"/>
                          </a:lnTo>
                          <a:lnTo>
                            <a:pt x="624" y="1051"/>
                          </a:lnTo>
                          <a:lnTo>
                            <a:pt x="601" y="1041"/>
                          </a:lnTo>
                          <a:lnTo>
                            <a:pt x="621" y="1096"/>
                          </a:lnTo>
                          <a:lnTo>
                            <a:pt x="657" y="1147"/>
                          </a:lnTo>
                          <a:lnTo>
                            <a:pt x="673" y="1220"/>
                          </a:lnTo>
                          <a:lnTo>
                            <a:pt x="673" y="1366"/>
                          </a:lnTo>
                          <a:lnTo>
                            <a:pt x="519" y="1354"/>
                          </a:lnTo>
                          <a:lnTo>
                            <a:pt x="366" y="1293"/>
                          </a:lnTo>
                          <a:lnTo>
                            <a:pt x="253" y="1224"/>
                          </a:lnTo>
                          <a:lnTo>
                            <a:pt x="0" y="1142"/>
                          </a:lnTo>
                        </a:path>
                      </a:pathLst>
                    </a:custGeom>
                    <a:solidFill>
                      <a:srgbClr val="E0A080"/>
                    </a:solidFill>
                    <a:ln cap="rnd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4" name="Google Shape;114;p3"/>
                    <p:cNvSpPr/>
                    <p:nvPr/>
                  </p:nvSpPr>
                  <p:spPr>
                    <a:xfrm>
                      <a:off x="4748" y="1983"/>
                      <a:ext cx="73" cy="231"/>
                    </a:xfrm>
                    <a:custGeom>
                      <a:rect b="b" l="l" r="r" t="t"/>
                      <a:pathLst>
                        <a:path extrusionOk="0" h="231" w="73">
                          <a:moveTo>
                            <a:pt x="72" y="230"/>
                          </a:moveTo>
                          <a:lnTo>
                            <a:pt x="39" y="220"/>
                          </a:lnTo>
                          <a:lnTo>
                            <a:pt x="20" y="200"/>
                          </a:lnTo>
                          <a:lnTo>
                            <a:pt x="6" y="168"/>
                          </a:lnTo>
                          <a:lnTo>
                            <a:pt x="0" y="127"/>
                          </a:lnTo>
                          <a:lnTo>
                            <a:pt x="3" y="80"/>
                          </a:lnTo>
                          <a:lnTo>
                            <a:pt x="13" y="50"/>
                          </a:lnTo>
                          <a:lnTo>
                            <a:pt x="33" y="19"/>
                          </a:lnTo>
                          <a:lnTo>
                            <a:pt x="54" y="0"/>
                          </a:lnTo>
                        </a:path>
                      </a:pathLst>
                    </a:custGeom>
                    <a:noFill/>
                    <a:ln cap="rnd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115" name="Google Shape;115;p3"/>
                  <p:cNvGrpSpPr/>
                  <p:nvPr/>
                </p:nvGrpSpPr>
                <p:grpSpPr>
                  <a:xfrm>
                    <a:off x="4127" y="1479"/>
                    <a:ext cx="1047" cy="875"/>
                    <a:chOff x="4127" y="1479"/>
                    <a:chExt cx="1047" cy="875"/>
                  </a:xfrm>
                </p:grpSpPr>
                <p:grpSp>
                  <p:nvGrpSpPr>
                    <p:cNvPr id="116" name="Google Shape;116;p3"/>
                    <p:cNvGrpSpPr/>
                    <p:nvPr/>
                  </p:nvGrpSpPr>
                  <p:grpSpPr>
                    <a:xfrm>
                      <a:off x="4384" y="1479"/>
                      <a:ext cx="688" cy="254"/>
                      <a:chOff x="4384" y="1479"/>
                      <a:chExt cx="688" cy="254"/>
                    </a:xfrm>
                  </p:grpSpPr>
                  <p:sp>
                    <p:nvSpPr>
                      <p:cNvPr id="117" name="Google Shape;117;p3"/>
                      <p:cNvSpPr/>
                      <p:nvPr/>
                    </p:nvSpPr>
                    <p:spPr>
                      <a:xfrm>
                        <a:off x="4433" y="1516"/>
                        <a:ext cx="639" cy="217"/>
                      </a:xfrm>
                      <a:custGeom>
                        <a:rect b="b" l="l" r="r" t="t"/>
                        <a:pathLst>
                          <a:path extrusionOk="0" h="217" w="639">
                            <a:moveTo>
                              <a:pt x="0" y="216"/>
                            </a:moveTo>
                            <a:lnTo>
                              <a:pt x="53" y="146"/>
                            </a:lnTo>
                            <a:lnTo>
                              <a:pt x="117" y="96"/>
                            </a:lnTo>
                            <a:lnTo>
                              <a:pt x="190" y="53"/>
                            </a:lnTo>
                            <a:lnTo>
                              <a:pt x="267" y="25"/>
                            </a:lnTo>
                            <a:lnTo>
                              <a:pt x="355" y="9"/>
                            </a:lnTo>
                            <a:lnTo>
                              <a:pt x="462" y="0"/>
                            </a:lnTo>
                            <a:lnTo>
                              <a:pt x="540" y="13"/>
                            </a:lnTo>
                            <a:lnTo>
                              <a:pt x="638" y="47"/>
                            </a:lnTo>
                          </a:path>
                        </a:pathLst>
                      </a:custGeom>
                      <a:noFill/>
                      <a:ln cap="rnd" cmpd="sng" w="12700">
                        <a:solidFill>
                          <a:srgbClr val="804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18" name="Google Shape;118;p3"/>
                      <p:cNvSpPr/>
                      <p:nvPr/>
                    </p:nvSpPr>
                    <p:spPr>
                      <a:xfrm>
                        <a:off x="4384" y="1479"/>
                        <a:ext cx="646" cy="237"/>
                      </a:xfrm>
                      <a:custGeom>
                        <a:rect b="b" l="l" r="r" t="t"/>
                        <a:pathLst>
                          <a:path extrusionOk="0" h="237" w="646">
                            <a:moveTo>
                              <a:pt x="0" y="236"/>
                            </a:moveTo>
                            <a:lnTo>
                              <a:pt x="34" y="170"/>
                            </a:lnTo>
                            <a:lnTo>
                              <a:pt x="74" y="117"/>
                            </a:lnTo>
                            <a:lnTo>
                              <a:pt x="123" y="70"/>
                            </a:lnTo>
                            <a:lnTo>
                              <a:pt x="189" y="29"/>
                            </a:lnTo>
                            <a:lnTo>
                              <a:pt x="283" y="4"/>
                            </a:lnTo>
                            <a:lnTo>
                              <a:pt x="374" y="0"/>
                            </a:lnTo>
                            <a:lnTo>
                              <a:pt x="472" y="12"/>
                            </a:lnTo>
                            <a:lnTo>
                              <a:pt x="555" y="32"/>
                            </a:lnTo>
                            <a:lnTo>
                              <a:pt x="603" y="51"/>
                            </a:lnTo>
                            <a:lnTo>
                              <a:pt x="645" y="72"/>
                            </a:lnTo>
                          </a:path>
                        </a:pathLst>
                      </a:custGeom>
                      <a:noFill/>
                      <a:ln cap="rnd" cmpd="sng" w="12700">
                        <a:solidFill>
                          <a:srgbClr val="804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119" name="Google Shape;119;p3"/>
                    <p:cNvGrpSpPr/>
                    <p:nvPr/>
                  </p:nvGrpSpPr>
                  <p:grpSpPr>
                    <a:xfrm>
                      <a:off x="4127" y="1636"/>
                      <a:ext cx="1047" cy="718"/>
                      <a:chOff x="4127" y="1636"/>
                      <a:chExt cx="1047" cy="718"/>
                    </a:xfrm>
                  </p:grpSpPr>
                  <p:grpSp>
                    <p:nvGrpSpPr>
                      <p:cNvPr id="120" name="Google Shape;120;p3"/>
                      <p:cNvGrpSpPr/>
                      <p:nvPr/>
                    </p:nvGrpSpPr>
                    <p:grpSpPr>
                      <a:xfrm>
                        <a:off x="4127" y="1636"/>
                        <a:ext cx="374" cy="414"/>
                        <a:chOff x="4127" y="1636"/>
                        <a:chExt cx="374" cy="414"/>
                      </a:xfrm>
                    </p:grpSpPr>
                    <p:sp>
                      <p:nvSpPr>
                        <p:cNvPr id="121" name="Google Shape;121;p3"/>
                        <p:cNvSpPr/>
                        <p:nvPr/>
                      </p:nvSpPr>
                      <p:spPr>
                        <a:xfrm>
                          <a:off x="4127" y="1636"/>
                          <a:ext cx="374" cy="414"/>
                        </a:xfrm>
                        <a:custGeom>
                          <a:rect b="b" l="l" r="r" t="t"/>
                          <a:pathLst>
                            <a:path extrusionOk="0" h="414" w="374">
                              <a:moveTo>
                                <a:pt x="69" y="392"/>
                              </a:moveTo>
                              <a:lnTo>
                                <a:pt x="20" y="339"/>
                              </a:lnTo>
                              <a:lnTo>
                                <a:pt x="0" y="268"/>
                              </a:lnTo>
                              <a:lnTo>
                                <a:pt x="13" y="178"/>
                              </a:lnTo>
                              <a:lnTo>
                                <a:pt x="41" y="111"/>
                              </a:lnTo>
                              <a:lnTo>
                                <a:pt x="62" y="77"/>
                              </a:lnTo>
                              <a:lnTo>
                                <a:pt x="87" y="33"/>
                              </a:lnTo>
                              <a:lnTo>
                                <a:pt x="99" y="19"/>
                              </a:lnTo>
                              <a:lnTo>
                                <a:pt x="116" y="1"/>
                              </a:lnTo>
                              <a:lnTo>
                                <a:pt x="135" y="0"/>
                              </a:lnTo>
                              <a:lnTo>
                                <a:pt x="145" y="16"/>
                              </a:lnTo>
                              <a:lnTo>
                                <a:pt x="154" y="36"/>
                              </a:lnTo>
                              <a:lnTo>
                                <a:pt x="162" y="23"/>
                              </a:lnTo>
                              <a:lnTo>
                                <a:pt x="183" y="21"/>
                              </a:lnTo>
                              <a:lnTo>
                                <a:pt x="195" y="36"/>
                              </a:lnTo>
                              <a:lnTo>
                                <a:pt x="201" y="58"/>
                              </a:lnTo>
                              <a:lnTo>
                                <a:pt x="206" y="92"/>
                              </a:lnTo>
                              <a:lnTo>
                                <a:pt x="220" y="82"/>
                              </a:lnTo>
                              <a:lnTo>
                                <a:pt x="238" y="94"/>
                              </a:lnTo>
                              <a:lnTo>
                                <a:pt x="242" y="105"/>
                              </a:lnTo>
                              <a:lnTo>
                                <a:pt x="241" y="123"/>
                              </a:lnTo>
                              <a:lnTo>
                                <a:pt x="238" y="140"/>
                              </a:lnTo>
                              <a:lnTo>
                                <a:pt x="249" y="126"/>
                              </a:lnTo>
                              <a:lnTo>
                                <a:pt x="265" y="118"/>
                              </a:lnTo>
                              <a:lnTo>
                                <a:pt x="289" y="123"/>
                              </a:lnTo>
                              <a:lnTo>
                                <a:pt x="292" y="138"/>
                              </a:lnTo>
                              <a:lnTo>
                                <a:pt x="294" y="150"/>
                              </a:lnTo>
                              <a:lnTo>
                                <a:pt x="294" y="166"/>
                              </a:lnTo>
                              <a:lnTo>
                                <a:pt x="308" y="161"/>
                              </a:lnTo>
                              <a:lnTo>
                                <a:pt x="325" y="170"/>
                              </a:lnTo>
                              <a:lnTo>
                                <a:pt x="332" y="183"/>
                              </a:lnTo>
                              <a:lnTo>
                                <a:pt x="336" y="203"/>
                              </a:lnTo>
                              <a:lnTo>
                                <a:pt x="351" y="210"/>
                              </a:lnTo>
                              <a:lnTo>
                                <a:pt x="359" y="235"/>
                              </a:lnTo>
                              <a:lnTo>
                                <a:pt x="356" y="259"/>
                              </a:lnTo>
                              <a:lnTo>
                                <a:pt x="351" y="304"/>
                              </a:lnTo>
                              <a:lnTo>
                                <a:pt x="354" y="331"/>
                              </a:lnTo>
                              <a:lnTo>
                                <a:pt x="363" y="350"/>
                              </a:lnTo>
                              <a:lnTo>
                                <a:pt x="373" y="370"/>
                              </a:lnTo>
                              <a:lnTo>
                                <a:pt x="371" y="391"/>
                              </a:lnTo>
                              <a:lnTo>
                                <a:pt x="359" y="407"/>
                              </a:lnTo>
                              <a:lnTo>
                                <a:pt x="346" y="413"/>
                              </a:lnTo>
                              <a:lnTo>
                                <a:pt x="331" y="413"/>
                              </a:lnTo>
                              <a:lnTo>
                                <a:pt x="316" y="408"/>
                              </a:lnTo>
                              <a:lnTo>
                                <a:pt x="299" y="392"/>
                              </a:lnTo>
                              <a:lnTo>
                                <a:pt x="292" y="378"/>
                              </a:lnTo>
                              <a:lnTo>
                                <a:pt x="289" y="370"/>
                              </a:lnTo>
                              <a:lnTo>
                                <a:pt x="273" y="374"/>
                              </a:lnTo>
                              <a:lnTo>
                                <a:pt x="254" y="373"/>
                              </a:lnTo>
                              <a:lnTo>
                                <a:pt x="241" y="365"/>
                              </a:lnTo>
                              <a:lnTo>
                                <a:pt x="236" y="359"/>
                              </a:lnTo>
                              <a:lnTo>
                                <a:pt x="220" y="359"/>
                              </a:lnTo>
                              <a:lnTo>
                                <a:pt x="211" y="355"/>
                              </a:lnTo>
                              <a:lnTo>
                                <a:pt x="206" y="351"/>
                              </a:lnTo>
                              <a:lnTo>
                                <a:pt x="194" y="351"/>
                              </a:lnTo>
                              <a:lnTo>
                                <a:pt x="183" y="346"/>
                              </a:lnTo>
                              <a:lnTo>
                                <a:pt x="174" y="331"/>
                              </a:lnTo>
                              <a:lnTo>
                                <a:pt x="166" y="319"/>
                              </a:lnTo>
                              <a:lnTo>
                                <a:pt x="162" y="331"/>
                              </a:lnTo>
                              <a:lnTo>
                                <a:pt x="155" y="347"/>
                              </a:lnTo>
                              <a:lnTo>
                                <a:pt x="143" y="355"/>
                              </a:lnTo>
                              <a:lnTo>
                                <a:pt x="132" y="356"/>
                              </a:lnTo>
                              <a:lnTo>
                                <a:pt x="123" y="356"/>
                              </a:lnTo>
                              <a:lnTo>
                                <a:pt x="119" y="365"/>
                              </a:lnTo>
                              <a:lnTo>
                                <a:pt x="111" y="378"/>
                              </a:lnTo>
                              <a:lnTo>
                                <a:pt x="99" y="392"/>
                              </a:lnTo>
                              <a:lnTo>
                                <a:pt x="69" y="392"/>
                              </a:lnTo>
                            </a:path>
                          </a:pathLst>
                        </a:custGeom>
                        <a:solidFill>
                          <a:srgbClr val="C08040"/>
                        </a:solidFill>
                        <a:ln cap="rnd" cmpd="sng" w="12700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t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24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grpSp>
                      <p:nvGrpSpPr>
                        <p:cNvPr id="122" name="Google Shape;122;p3"/>
                        <p:cNvGrpSpPr/>
                        <p:nvPr/>
                      </p:nvGrpSpPr>
                      <p:grpSpPr>
                        <a:xfrm>
                          <a:off x="4146" y="1658"/>
                          <a:ext cx="281" cy="361"/>
                          <a:chOff x="4146" y="1658"/>
                          <a:chExt cx="281" cy="361"/>
                        </a:xfrm>
                      </p:grpSpPr>
                      <p:sp>
                        <p:nvSpPr>
                          <p:cNvPr id="123" name="Google Shape;123;p3"/>
                          <p:cNvSpPr/>
                          <p:nvPr/>
                        </p:nvSpPr>
                        <p:spPr>
                          <a:xfrm>
                            <a:off x="4371" y="1895"/>
                            <a:ext cx="56" cy="78"/>
                          </a:xfrm>
                          <a:custGeom>
                            <a:rect b="b" l="l" r="r" t="t"/>
                            <a:pathLst>
                              <a:path extrusionOk="0" h="78" w="56">
                                <a:moveTo>
                                  <a:pt x="16" y="77"/>
                                </a:moveTo>
                                <a:lnTo>
                                  <a:pt x="12" y="39"/>
                                </a:lnTo>
                                <a:lnTo>
                                  <a:pt x="24" y="17"/>
                                </a:lnTo>
                                <a:lnTo>
                                  <a:pt x="55" y="0"/>
                                </a:lnTo>
                                <a:lnTo>
                                  <a:pt x="36" y="3"/>
                                </a:lnTo>
                                <a:lnTo>
                                  <a:pt x="10" y="11"/>
                                </a:lnTo>
                                <a:lnTo>
                                  <a:pt x="0" y="32"/>
                                </a:lnTo>
                                <a:lnTo>
                                  <a:pt x="16" y="77"/>
                                </a:lnTo>
                              </a:path>
                            </a:pathLst>
                          </a:custGeom>
                          <a:solidFill>
                            <a:srgbClr val="804000"/>
                          </a:solidFill>
                          <a:ln cap="rnd" cmpd="sng" w="12700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t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2400">
                              <a:solidFill>
                                <a:schemeClr val="lt1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124" name="Google Shape;124;p3"/>
                          <p:cNvSpPr/>
                          <p:nvPr/>
                        </p:nvSpPr>
                        <p:spPr>
                          <a:xfrm>
                            <a:off x="4266" y="1776"/>
                            <a:ext cx="91" cy="180"/>
                          </a:xfrm>
                          <a:custGeom>
                            <a:rect b="b" l="l" r="r" t="t"/>
                            <a:pathLst>
                              <a:path extrusionOk="0" h="180" w="91">
                                <a:moveTo>
                                  <a:pt x="35" y="179"/>
                                </a:moveTo>
                                <a:lnTo>
                                  <a:pt x="18" y="142"/>
                                </a:lnTo>
                                <a:lnTo>
                                  <a:pt x="21" y="85"/>
                                </a:lnTo>
                                <a:lnTo>
                                  <a:pt x="50" y="43"/>
                                </a:lnTo>
                                <a:lnTo>
                                  <a:pt x="90" y="0"/>
                                </a:lnTo>
                                <a:lnTo>
                                  <a:pt x="67" y="24"/>
                                </a:lnTo>
                                <a:lnTo>
                                  <a:pt x="26" y="54"/>
                                </a:lnTo>
                                <a:lnTo>
                                  <a:pt x="0" y="80"/>
                                </a:lnTo>
                                <a:lnTo>
                                  <a:pt x="4" y="100"/>
                                </a:lnTo>
                                <a:lnTo>
                                  <a:pt x="3" y="127"/>
                                </a:lnTo>
                                <a:lnTo>
                                  <a:pt x="3" y="154"/>
                                </a:lnTo>
                                <a:lnTo>
                                  <a:pt x="35" y="179"/>
                                </a:lnTo>
                              </a:path>
                            </a:pathLst>
                          </a:custGeom>
                          <a:solidFill>
                            <a:srgbClr val="804000"/>
                          </a:solidFill>
                          <a:ln cap="rnd" cmpd="sng" w="12700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t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2400">
                              <a:solidFill>
                                <a:schemeClr val="lt1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125" name="Google Shape;125;p3"/>
                          <p:cNvSpPr/>
                          <p:nvPr/>
                        </p:nvSpPr>
                        <p:spPr>
                          <a:xfrm>
                            <a:off x="4146" y="1874"/>
                            <a:ext cx="62" cy="145"/>
                          </a:xfrm>
                          <a:custGeom>
                            <a:rect b="b" l="l" r="r" t="t"/>
                            <a:pathLst>
                              <a:path extrusionOk="0" h="145" w="62">
                                <a:moveTo>
                                  <a:pt x="28" y="119"/>
                                </a:moveTo>
                                <a:lnTo>
                                  <a:pt x="0" y="74"/>
                                </a:lnTo>
                                <a:lnTo>
                                  <a:pt x="10" y="44"/>
                                </a:lnTo>
                                <a:lnTo>
                                  <a:pt x="35" y="0"/>
                                </a:lnTo>
                                <a:lnTo>
                                  <a:pt x="14" y="75"/>
                                </a:lnTo>
                                <a:lnTo>
                                  <a:pt x="30" y="109"/>
                                </a:lnTo>
                                <a:lnTo>
                                  <a:pt x="61" y="144"/>
                                </a:lnTo>
                                <a:lnTo>
                                  <a:pt x="28" y="119"/>
                                </a:lnTo>
                              </a:path>
                            </a:pathLst>
                          </a:custGeom>
                          <a:solidFill>
                            <a:srgbClr val="804000"/>
                          </a:solidFill>
                          <a:ln cap="rnd" cmpd="sng" w="12700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t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2400">
                              <a:solidFill>
                                <a:schemeClr val="lt1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126" name="Google Shape;126;p3"/>
                          <p:cNvSpPr/>
                          <p:nvPr/>
                        </p:nvSpPr>
                        <p:spPr>
                          <a:xfrm>
                            <a:off x="4196" y="1658"/>
                            <a:ext cx="83" cy="143"/>
                          </a:xfrm>
                          <a:custGeom>
                            <a:rect b="b" l="l" r="r" t="t"/>
                            <a:pathLst>
                              <a:path extrusionOk="0" h="143" w="83">
                                <a:moveTo>
                                  <a:pt x="82" y="0"/>
                                </a:moveTo>
                                <a:lnTo>
                                  <a:pt x="43" y="35"/>
                                </a:lnTo>
                                <a:lnTo>
                                  <a:pt x="11" y="70"/>
                                </a:lnTo>
                                <a:lnTo>
                                  <a:pt x="5" y="101"/>
                                </a:lnTo>
                                <a:lnTo>
                                  <a:pt x="0" y="142"/>
                                </a:lnTo>
                                <a:lnTo>
                                  <a:pt x="14" y="108"/>
                                </a:lnTo>
                                <a:lnTo>
                                  <a:pt x="26" y="73"/>
                                </a:lnTo>
                                <a:lnTo>
                                  <a:pt x="59" y="31"/>
                                </a:lnTo>
                                <a:lnTo>
                                  <a:pt x="82" y="0"/>
                                </a:lnTo>
                              </a:path>
                            </a:pathLst>
                          </a:custGeom>
                          <a:solidFill>
                            <a:srgbClr val="804000"/>
                          </a:solidFill>
                          <a:ln cap="rnd" cmpd="sng" w="12700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t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2400">
                              <a:solidFill>
                                <a:schemeClr val="lt1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127" name="Google Shape;127;p3"/>
                          <p:cNvSpPr/>
                          <p:nvPr/>
                        </p:nvSpPr>
                        <p:spPr>
                          <a:xfrm>
                            <a:off x="4186" y="1925"/>
                            <a:ext cx="48" cy="94"/>
                          </a:xfrm>
                          <a:custGeom>
                            <a:rect b="b" l="l" r="r" t="t"/>
                            <a:pathLst>
                              <a:path extrusionOk="0" h="94" w="48">
                                <a:moveTo>
                                  <a:pt x="17" y="93"/>
                                </a:moveTo>
                                <a:lnTo>
                                  <a:pt x="6" y="64"/>
                                </a:lnTo>
                                <a:lnTo>
                                  <a:pt x="0" y="44"/>
                                </a:lnTo>
                                <a:lnTo>
                                  <a:pt x="13" y="19"/>
                                </a:lnTo>
                                <a:lnTo>
                                  <a:pt x="42" y="0"/>
                                </a:lnTo>
                                <a:lnTo>
                                  <a:pt x="26" y="26"/>
                                </a:lnTo>
                                <a:lnTo>
                                  <a:pt x="15" y="53"/>
                                </a:lnTo>
                                <a:lnTo>
                                  <a:pt x="30" y="64"/>
                                </a:lnTo>
                                <a:lnTo>
                                  <a:pt x="47" y="39"/>
                                </a:lnTo>
                                <a:lnTo>
                                  <a:pt x="39" y="59"/>
                                </a:lnTo>
                                <a:lnTo>
                                  <a:pt x="17" y="93"/>
                                </a:lnTo>
                              </a:path>
                            </a:pathLst>
                          </a:custGeom>
                          <a:solidFill>
                            <a:srgbClr val="804000"/>
                          </a:solidFill>
                          <a:ln cap="rnd" cmpd="sng" w="12700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t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2400">
                              <a:solidFill>
                                <a:schemeClr val="lt1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28" name="Google Shape;128;p3"/>
                      <p:cNvGrpSpPr/>
                      <p:nvPr/>
                    </p:nvGrpSpPr>
                    <p:grpSpPr>
                      <a:xfrm>
                        <a:off x="4775" y="2138"/>
                        <a:ext cx="399" cy="216"/>
                        <a:chOff x="4775" y="2138"/>
                        <a:chExt cx="399" cy="216"/>
                      </a:xfrm>
                    </p:grpSpPr>
                    <p:sp>
                      <p:nvSpPr>
                        <p:cNvPr id="129" name="Google Shape;129;p3"/>
                        <p:cNvSpPr/>
                        <p:nvPr/>
                      </p:nvSpPr>
                      <p:spPr>
                        <a:xfrm>
                          <a:off x="4775" y="2138"/>
                          <a:ext cx="399" cy="216"/>
                        </a:xfrm>
                        <a:custGeom>
                          <a:rect b="b" l="l" r="r" t="t"/>
                          <a:pathLst>
                            <a:path extrusionOk="0" h="216" w="399">
                              <a:moveTo>
                                <a:pt x="25" y="52"/>
                              </a:moveTo>
                              <a:lnTo>
                                <a:pt x="97" y="56"/>
                              </a:lnTo>
                              <a:lnTo>
                                <a:pt x="146" y="55"/>
                              </a:lnTo>
                              <a:lnTo>
                                <a:pt x="207" y="26"/>
                              </a:lnTo>
                              <a:lnTo>
                                <a:pt x="256" y="3"/>
                              </a:lnTo>
                              <a:lnTo>
                                <a:pt x="301" y="0"/>
                              </a:lnTo>
                              <a:lnTo>
                                <a:pt x="321" y="21"/>
                              </a:lnTo>
                              <a:lnTo>
                                <a:pt x="353" y="36"/>
                              </a:lnTo>
                              <a:lnTo>
                                <a:pt x="389" y="38"/>
                              </a:lnTo>
                              <a:lnTo>
                                <a:pt x="398" y="56"/>
                              </a:lnTo>
                              <a:lnTo>
                                <a:pt x="393" y="97"/>
                              </a:lnTo>
                              <a:lnTo>
                                <a:pt x="386" y="124"/>
                              </a:lnTo>
                              <a:lnTo>
                                <a:pt x="368" y="145"/>
                              </a:lnTo>
                              <a:lnTo>
                                <a:pt x="343" y="172"/>
                              </a:lnTo>
                              <a:lnTo>
                                <a:pt x="330" y="198"/>
                              </a:lnTo>
                              <a:lnTo>
                                <a:pt x="311" y="213"/>
                              </a:lnTo>
                              <a:lnTo>
                                <a:pt x="296" y="215"/>
                              </a:lnTo>
                              <a:lnTo>
                                <a:pt x="273" y="193"/>
                              </a:lnTo>
                              <a:lnTo>
                                <a:pt x="258" y="202"/>
                              </a:lnTo>
                              <a:lnTo>
                                <a:pt x="236" y="203"/>
                              </a:lnTo>
                              <a:lnTo>
                                <a:pt x="219" y="171"/>
                              </a:lnTo>
                              <a:lnTo>
                                <a:pt x="209" y="176"/>
                              </a:lnTo>
                              <a:lnTo>
                                <a:pt x="193" y="176"/>
                              </a:lnTo>
                              <a:lnTo>
                                <a:pt x="186" y="159"/>
                              </a:lnTo>
                              <a:lnTo>
                                <a:pt x="167" y="171"/>
                              </a:lnTo>
                              <a:lnTo>
                                <a:pt x="150" y="181"/>
                              </a:lnTo>
                              <a:lnTo>
                                <a:pt x="131" y="171"/>
                              </a:lnTo>
                              <a:lnTo>
                                <a:pt x="125" y="155"/>
                              </a:lnTo>
                              <a:lnTo>
                                <a:pt x="123" y="135"/>
                              </a:lnTo>
                              <a:lnTo>
                                <a:pt x="92" y="139"/>
                              </a:lnTo>
                              <a:lnTo>
                                <a:pt x="67" y="145"/>
                              </a:lnTo>
                              <a:lnTo>
                                <a:pt x="61" y="132"/>
                              </a:lnTo>
                              <a:lnTo>
                                <a:pt x="41" y="132"/>
                              </a:lnTo>
                              <a:lnTo>
                                <a:pt x="12" y="112"/>
                              </a:lnTo>
                              <a:lnTo>
                                <a:pt x="0" y="86"/>
                              </a:lnTo>
                              <a:lnTo>
                                <a:pt x="6" y="76"/>
                              </a:lnTo>
                              <a:lnTo>
                                <a:pt x="2" y="55"/>
                              </a:lnTo>
                              <a:lnTo>
                                <a:pt x="25" y="52"/>
                              </a:lnTo>
                            </a:path>
                          </a:pathLst>
                        </a:custGeom>
                        <a:solidFill>
                          <a:srgbClr val="C08040"/>
                        </a:solidFill>
                        <a:ln cap="rnd" cmpd="sng" w="12700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t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24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grpSp>
                      <p:nvGrpSpPr>
                        <p:cNvPr id="130" name="Google Shape;130;p3"/>
                        <p:cNvGrpSpPr/>
                        <p:nvPr/>
                      </p:nvGrpSpPr>
                      <p:grpSpPr>
                        <a:xfrm>
                          <a:off x="4834" y="2174"/>
                          <a:ext cx="300" cy="164"/>
                          <a:chOff x="4834" y="2174"/>
                          <a:chExt cx="300" cy="164"/>
                        </a:xfrm>
                      </p:grpSpPr>
                      <p:sp>
                        <p:nvSpPr>
                          <p:cNvPr id="131" name="Google Shape;131;p3"/>
                          <p:cNvSpPr/>
                          <p:nvPr/>
                        </p:nvSpPr>
                        <p:spPr>
                          <a:xfrm>
                            <a:off x="4834" y="2224"/>
                            <a:ext cx="92" cy="47"/>
                          </a:xfrm>
                          <a:custGeom>
                            <a:rect b="b" l="l" r="r" t="t"/>
                            <a:pathLst>
                              <a:path extrusionOk="0" h="47" w="92">
                                <a:moveTo>
                                  <a:pt x="0" y="46"/>
                                </a:moveTo>
                                <a:lnTo>
                                  <a:pt x="48" y="34"/>
                                </a:lnTo>
                                <a:lnTo>
                                  <a:pt x="91" y="0"/>
                                </a:lnTo>
                                <a:lnTo>
                                  <a:pt x="74" y="26"/>
                                </a:lnTo>
                                <a:lnTo>
                                  <a:pt x="55" y="42"/>
                                </a:lnTo>
                                <a:lnTo>
                                  <a:pt x="0" y="46"/>
                                </a:lnTo>
                              </a:path>
                            </a:pathLst>
                          </a:custGeom>
                          <a:solidFill>
                            <a:srgbClr val="804000"/>
                          </a:solidFill>
                          <a:ln cap="rnd" cmpd="sng" w="12700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t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2400">
                              <a:solidFill>
                                <a:schemeClr val="lt1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132" name="Google Shape;132;p3"/>
                          <p:cNvSpPr/>
                          <p:nvPr/>
                        </p:nvSpPr>
                        <p:spPr>
                          <a:xfrm>
                            <a:off x="4956" y="2174"/>
                            <a:ext cx="75" cy="131"/>
                          </a:xfrm>
                          <a:custGeom>
                            <a:rect b="b" l="l" r="r" t="t"/>
                            <a:pathLst>
                              <a:path extrusionOk="0" h="131" w="75">
                                <a:moveTo>
                                  <a:pt x="0" y="130"/>
                                </a:moveTo>
                                <a:lnTo>
                                  <a:pt x="26" y="85"/>
                                </a:lnTo>
                                <a:lnTo>
                                  <a:pt x="74" y="0"/>
                                </a:lnTo>
                                <a:lnTo>
                                  <a:pt x="60" y="47"/>
                                </a:lnTo>
                                <a:lnTo>
                                  <a:pt x="49" y="88"/>
                                </a:lnTo>
                                <a:lnTo>
                                  <a:pt x="0" y="130"/>
                                </a:lnTo>
                              </a:path>
                            </a:pathLst>
                          </a:custGeom>
                          <a:solidFill>
                            <a:srgbClr val="804000"/>
                          </a:solidFill>
                          <a:ln cap="rnd" cmpd="sng" w="12700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t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2400">
                              <a:solidFill>
                                <a:schemeClr val="lt1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133" name="Google Shape;133;p3"/>
                          <p:cNvSpPr/>
                          <p:nvPr/>
                        </p:nvSpPr>
                        <p:spPr>
                          <a:xfrm>
                            <a:off x="5042" y="2177"/>
                            <a:ext cx="55" cy="161"/>
                          </a:xfrm>
                          <a:custGeom>
                            <a:rect b="b" l="l" r="r" t="t"/>
                            <a:pathLst>
                              <a:path extrusionOk="0" h="161" w="55">
                                <a:moveTo>
                                  <a:pt x="0" y="160"/>
                                </a:moveTo>
                                <a:lnTo>
                                  <a:pt x="40" y="125"/>
                                </a:lnTo>
                                <a:lnTo>
                                  <a:pt x="38" y="49"/>
                                </a:lnTo>
                                <a:lnTo>
                                  <a:pt x="13" y="0"/>
                                </a:lnTo>
                                <a:lnTo>
                                  <a:pt x="44" y="47"/>
                                </a:lnTo>
                                <a:lnTo>
                                  <a:pt x="54" y="96"/>
                                </a:lnTo>
                                <a:lnTo>
                                  <a:pt x="52" y="138"/>
                                </a:lnTo>
                                <a:lnTo>
                                  <a:pt x="0" y="160"/>
                                </a:lnTo>
                              </a:path>
                            </a:pathLst>
                          </a:custGeom>
                          <a:solidFill>
                            <a:srgbClr val="804000"/>
                          </a:solidFill>
                          <a:ln cap="rnd" cmpd="sng" w="12700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t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2400">
                              <a:solidFill>
                                <a:schemeClr val="lt1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134" name="Google Shape;134;p3"/>
                          <p:cNvSpPr/>
                          <p:nvPr/>
                        </p:nvSpPr>
                        <p:spPr>
                          <a:xfrm>
                            <a:off x="5118" y="2226"/>
                            <a:ext cx="16" cy="63"/>
                          </a:xfrm>
                          <a:custGeom>
                            <a:rect b="b" l="l" r="r" t="t"/>
                            <a:pathLst>
                              <a:path extrusionOk="0" h="63" w="16">
                                <a:moveTo>
                                  <a:pt x="0" y="0"/>
                                </a:moveTo>
                                <a:lnTo>
                                  <a:pt x="15" y="42"/>
                                </a:lnTo>
                                <a:lnTo>
                                  <a:pt x="10" y="62"/>
                                </a:lnTo>
                              </a:path>
                            </a:pathLst>
                          </a:custGeom>
                          <a:noFill/>
                          <a:ln cap="rnd" cmpd="sng" w="12700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t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sz="2400">
                              <a:solidFill>
                                <a:schemeClr val="lt1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135" name="Google Shape;135;p3"/>
                <p:cNvGrpSpPr/>
                <p:nvPr/>
              </p:nvGrpSpPr>
              <p:grpSpPr>
                <a:xfrm>
                  <a:off x="5055" y="1739"/>
                  <a:ext cx="247" cy="357"/>
                  <a:chOff x="5055" y="1739"/>
                  <a:chExt cx="247" cy="357"/>
                </a:xfrm>
              </p:grpSpPr>
              <p:sp>
                <p:nvSpPr>
                  <p:cNvPr id="136" name="Google Shape;136;p3"/>
                  <p:cNvSpPr/>
                  <p:nvPr/>
                </p:nvSpPr>
                <p:spPr>
                  <a:xfrm>
                    <a:off x="5055" y="1820"/>
                    <a:ext cx="219" cy="276"/>
                  </a:xfrm>
                  <a:custGeom>
                    <a:rect b="b" l="l" r="r" t="t"/>
                    <a:pathLst>
                      <a:path extrusionOk="0" h="276" w="219">
                        <a:moveTo>
                          <a:pt x="12" y="116"/>
                        </a:moveTo>
                        <a:lnTo>
                          <a:pt x="35" y="63"/>
                        </a:lnTo>
                        <a:lnTo>
                          <a:pt x="53" y="43"/>
                        </a:lnTo>
                        <a:lnTo>
                          <a:pt x="76" y="14"/>
                        </a:lnTo>
                        <a:lnTo>
                          <a:pt x="115" y="0"/>
                        </a:lnTo>
                        <a:lnTo>
                          <a:pt x="149" y="5"/>
                        </a:lnTo>
                        <a:lnTo>
                          <a:pt x="175" y="21"/>
                        </a:lnTo>
                        <a:lnTo>
                          <a:pt x="200" y="52"/>
                        </a:lnTo>
                        <a:lnTo>
                          <a:pt x="217" y="102"/>
                        </a:lnTo>
                        <a:lnTo>
                          <a:pt x="218" y="140"/>
                        </a:lnTo>
                        <a:lnTo>
                          <a:pt x="206" y="177"/>
                        </a:lnTo>
                        <a:lnTo>
                          <a:pt x="183" y="212"/>
                        </a:lnTo>
                        <a:lnTo>
                          <a:pt x="162" y="239"/>
                        </a:lnTo>
                        <a:lnTo>
                          <a:pt x="123" y="268"/>
                        </a:lnTo>
                        <a:lnTo>
                          <a:pt x="79" y="275"/>
                        </a:lnTo>
                        <a:lnTo>
                          <a:pt x="38" y="265"/>
                        </a:lnTo>
                        <a:lnTo>
                          <a:pt x="6" y="233"/>
                        </a:lnTo>
                        <a:lnTo>
                          <a:pt x="0" y="189"/>
                        </a:lnTo>
                        <a:lnTo>
                          <a:pt x="12" y="116"/>
                        </a:lnTo>
                      </a:path>
                    </a:pathLst>
                  </a:custGeom>
                  <a:solidFill>
                    <a:srgbClr val="F0F0F0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" name="Google Shape;137;p3"/>
                  <p:cNvSpPr/>
                  <p:nvPr/>
                </p:nvSpPr>
                <p:spPr>
                  <a:xfrm>
                    <a:off x="5153" y="1900"/>
                    <a:ext cx="53" cy="59"/>
                  </a:xfrm>
                  <a:prstGeom prst="ellipse">
                    <a:avLst/>
                  </a:prstGeom>
                  <a:solidFill>
                    <a:srgbClr val="000080"/>
                  </a:solidFill>
                  <a:ln cap="flat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" name="Google Shape;138;p3"/>
                  <p:cNvSpPr/>
                  <p:nvPr/>
                </p:nvSpPr>
                <p:spPr>
                  <a:xfrm>
                    <a:off x="5086" y="1739"/>
                    <a:ext cx="216" cy="176"/>
                  </a:xfrm>
                  <a:custGeom>
                    <a:rect b="b" l="l" r="r" t="t"/>
                    <a:pathLst>
                      <a:path extrusionOk="0" h="176" w="216">
                        <a:moveTo>
                          <a:pt x="213" y="119"/>
                        </a:moveTo>
                        <a:lnTo>
                          <a:pt x="208" y="105"/>
                        </a:lnTo>
                        <a:lnTo>
                          <a:pt x="54" y="1"/>
                        </a:lnTo>
                        <a:lnTo>
                          <a:pt x="40" y="0"/>
                        </a:lnTo>
                        <a:lnTo>
                          <a:pt x="25" y="6"/>
                        </a:lnTo>
                        <a:lnTo>
                          <a:pt x="10" y="17"/>
                        </a:lnTo>
                        <a:lnTo>
                          <a:pt x="0" y="37"/>
                        </a:lnTo>
                        <a:lnTo>
                          <a:pt x="2" y="53"/>
                        </a:lnTo>
                        <a:lnTo>
                          <a:pt x="7" y="70"/>
                        </a:lnTo>
                        <a:lnTo>
                          <a:pt x="17" y="81"/>
                        </a:lnTo>
                        <a:lnTo>
                          <a:pt x="31" y="89"/>
                        </a:lnTo>
                        <a:lnTo>
                          <a:pt x="145" y="167"/>
                        </a:lnTo>
                        <a:lnTo>
                          <a:pt x="155" y="173"/>
                        </a:lnTo>
                        <a:lnTo>
                          <a:pt x="169" y="175"/>
                        </a:lnTo>
                        <a:lnTo>
                          <a:pt x="185" y="173"/>
                        </a:lnTo>
                        <a:lnTo>
                          <a:pt x="199" y="162"/>
                        </a:lnTo>
                        <a:lnTo>
                          <a:pt x="211" y="148"/>
                        </a:lnTo>
                        <a:lnTo>
                          <a:pt x="215" y="132"/>
                        </a:lnTo>
                        <a:lnTo>
                          <a:pt x="213" y="119"/>
                        </a:lnTo>
                      </a:path>
                    </a:pathLst>
                  </a:custGeom>
                  <a:solidFill>
                    <a:srgbClr val="C08040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39" name="Google Shape;139;p3"/>
              <p:cNvGrpSpPr/>
              <p:nvPr/>
            </p:nvGrpSpPr>
            <p:grpSpPr>
              <a:xfrm>
                <a:off x="4791" y="1740"/>
                <a:ext cx="502" cy="455"/>
                <a:chOff x="4791" y="1740"/>
                <a:chExt cx="502" cy="455"/>
              </a:xfrm>
            </p:grpSpPr>
            <p:sp>
              <p:nvSpPr>
                <p:cNvPr id="140" name="Google Shape;140;p3"/>
                <p:cNvSpPr/>
                <p:nvPr/>
              </p:nvSpPr>
              <p:spPr>
                <a:xfrm>
                  <a:off x="4956" y="1835"/>
                  <a:ext cx="337" cy="360"/>
                </a:xfrm>
                <a:custGeom>
                  <a:rect b="b" l="l" r="r" t="t"/>
                  <a:pathLst>
                    <a:path extrusionOk="0" h="360" w="337">
                      <a:moveTo>
                        <a:pt x="122" y="0"/>
                      </a:moveTo>
                      <a:lnTo>
                        <a:pt x="179" y="41"/>
                      </a:lnTo>
                      <a:lnTo>
                        <a:pt x="252" y="117"/>
                      </a:lnTo>
                      <a:lnTo>
                        <a:pt x="287" y="161"/>
                      </a:lnTo>
                      <a:lnTo>
                        <a:pt x="310" y="195"/>
                      </a:lnTo>
                      <a:lnTo>
                        <a:pt x="329" y="230"/>
                      </a:lnTo>
                      <a:lnTo>
                        <a:pt x="336" y="269"/>
                      </a:lnTo>
                      <a:lnTo>
                        <a:pt x="336" y="303"/>
                      </a:lnTo>
                      <a:lnTo>
                        <a:pt x="319" y="334"/>
                      </a:lnTo>
                      <a:lnTo>
                        <a:pt x="297" y="352"/>
                      </a:lnTo>
                      <a:lnTo>
                        <a:pt x="245" y="359"/>
                      </a:lnTo>
                      <a:lnTo>
                        <a:pt x="178" y="340"/>
                      </a:lnTo>
                      <a:lnTo>
                        <a:pt x="118" y="321"/>
                      </a:lnTo>
                      <a:lnTo>
                        <a:pt x="86" y="298"/>
                      </a:lnTo>
                      <a:lnTo>
                        <a:pt x="38" y="264"/>
                      </a:lnTo>
                      <a:lnTo>
                        <a:pt x="0" y="201"/>
                      </a:lnTo>
                      <a:lnTo>
                        <a:pt x="29" y="191"/>
                      </a:lnTo>
                      <a:lnTo>
                        <a:pt x="61" y="80"/>
                      </a:lnTo>
                      <a:lnTo>
                        <a:pt x="122" y="0"/>
                      </a:lnTo>
                    </a:path>
                  </a:pathLst>
                </a:custGeom>
                <a:solidFill>
                  <a:srgbClr val="E0A080"/>
                </a:solidFill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41" name="Google Shape;141;p3"/>
                <p:cNvGrpSpPr/>
                <p:nvPr/>
              </p:nvGrpSpPr>
              <p:grpSpPr>
                <a:xfrm>
                  <a:off x="4791" y="1740"/>
                  <a:ext cx="310" cy="323"/>
                  <a:chOff x="4791" y="1740"/>
                  <a:chExt cx="310" cy="323"/>
                </a:xfrm>
              </p:grpSpPr>
              <p:sp>
                <p:nvSpPr>
                  <p:cNvPr id="142" name="Google Shape;142;p3"/>
                  <p:cNvSpPr/>
                  <p:nvPr/>
                </p:nvSpPr>
                <p:spPr>
                  <a:xfrm>
                    <a:off x="4832" y="1806"/>
                    <a:ext cx="220" cy="257"/>
                  </a:xfrm>
                  <a:custGeom>
                    <a:rect b="b" l="l" r="r" t="t"/>
                    <a:pathLst>
                      <a:path extrusionOk="0" h="257" w="220">
                        <a:moveTo>
                          <a:pt x="15" y="98"/>
                        </a:moveTo>
                        <a:lnTo>
                          <a:pt x="35" y="55"/>
                        </a:lnTo>
                        <a:lnTo>
                          <a:pt x="56" y="31"/>
                        </a:lnTo>
                        <a:lnTo>
                          <a:pt x="86" y="12"/>
                        </a:lnTo>
                        <a:lnTo>
                          <a:pt x="130" y="0"/>
                        </a:lnTo>
                        <a:lnTo>
                          <a:pt x="169" y="3"/>
                        </a:lnTo>
                        <a:lnTo>
                          <a:pt x="194" y="13"/>
                        </a:lnTo>
                        <a:lnTo>
                          <a:pt x="207" y="35"/>
                        </a:lnTo>
                        <a:lnTo>
                          <a:pt x="219" y="69"/>
                        </a:lnTo>
                        <a:lnTo>
                          <a:pt x="216" y="116"/>
                        </a:lnTo>
                        <a:lnTo>
                          <a:pt x="207" y="158"/>
                        </a:lnTo>
                        <a:lnTo>
                          <a:pt x="190" y="195"/>
                        </a:lnTo>
                        <a:lnTo>
                          <a:pt x="162" y="231"/>
                        </a:lnTo>
                        <a:lnTo>
                          <a:pt x="116" y="256"/>
                        </a:lnTo>
                        <a:lnTo>
                          <a:pt x="62" y="251"/>
                        </a:lnTo>
                        <a:lnTo>
                          <a:pt x="26" y="234"/>
                        </a:lnTo>
                        <a:lnTo>
                          <a:pt x="0" y="195"/>
                        </a:lnTo>
                        <a:lnTo>
                          <a:pt x="2" y="145"/>
                        </a:lnTo>
                        <a:lnTo>
                          <a:pt x="15" y="98"/>
                        </a:lnTo>
                      </a:path>
                    </a:pathLst>
                  </a:custGeom>
                  <a:solidFill>
                    <a:srgbClr val="F0F0F0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143;p3"/>
                  <p:cNvSpPr/>
                  <p:nvPr/>
                </p:nvSpPr>
                <p:spPr>
                  <a:xfrm>
                    <a:off x="4875" y="1950"/>
                    <a:ext cx="52" cy="61"/>
                  </a:xfrm>
                  <a:prstGeom prst="ellipse">
                    <a:avLst/>
                  </a:prstGeom>
                  <a:solidFill>
                    <a:srgbClr val="000080"/>
                  </a:solidFill>
                  <a:ln cap="flat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" name="Google Shape;144;p3"/>
                  <p:cNvSpPr/>
                  <p:nvPr/>
                </p:nvSpPr>
                <p:spPr>
                  <a:xfrm>
                    <a:off x="4791" y="1740"/>
                    <a:ext cx="310" cy="174"/>
                  </a:xfrm>
                  <a:custGeom>
                    <a:rect b="b" l="l" r="r" t="t"/>
                    <a:pathLst>
                      <a:path extrusionOk="0" h="174" w="310">
                        <a:moveTo>
                          <a:pt x="9" y="101"/>
                        </a:moveTo>
                        <a:lnTo>
                          <a:pt x="24" y="91"/>
                        </a:lnTo>
                        <a:lnTo>
                          <a:pt x="254" y="1"/>
                        </a:lnTo>
                        <a:lnTo>
                          <a:pt x="270" y="0"/>
                        </a:lnTo>
                        <a:lnTo>
                          <a:pt x="284" y="6"/>
                        </a:lnTo>
                        <a:lnTo>
                          <a:pt x="299" y="17"/>
                        </a:lnTo>
                        <a:lnTo>
                          <a:pt x="309" y="37"/>
                        </a:lnTo>
                        <a:lnTo>
                          <a:pt x="307" y="53"/>
                        </a:lnTo>
                        <a:lnTo>
                          <a:pt x="302" y="70"/>
                        </a:lnTo>
                        <a:lnTo>
                          <a:pt x="293" y="81"/>
                        </a:lnTo>
                        <a:lnTo>
                          <a:pt x="279" y="89"/>
                        </a:lnTo>
                        <a:lnTo>
                          <a:pt x="58" y="172"/>
                        </a:lnTo>
                        <a:lnTo>
                          <a:pt x="45" y="173"/>
                        </a:lnTo>
                        <a:lnTo>
                          <a:pt x="31" y="168"/>
                        </a:lnTo>
                        <a:lnTo>
                          <a:pt x="18" y="161"/>
                        </a:lnTo>
                        <a:lnTo>
                          <a:pt x="6" y="151"/>
                        </a:lnTo>
                        <a:lnTo>
                          <a:pt x="0" y="136"/>
                        </a:lnTo>
                        <a:lnTo>
                          <a:pt x="2" y="116"/>
                        </a:lnTo>
                        <a:lnTo>
                          <a:pt x="9" y="101"/>
                        </a:lnTo>
                      </a:path>
                    </a:pathLst>
                  </a:custGeom>
                  <a:solidFill>
                    <a:srgbClr val="C08040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45" name="Google Shape;145;p3"/>
            <p:cNvGrpSpPr/>
            <p:nvPr/>
          </p:nvGrpSpPr>
          <p:grpSpPr>
            <a:xfrm>
              <a:off x="2928" y="1924"/>
              <a:ext cx="1533" cy="1537"/>
              <a:chOff x="2928" y="1924"/>
              <a:chExt cx="1533" cy="1537"/>
            </a:xfrm>
          </p:grpSpPr>
          <p:grpSp>
            <p:nvGrpSpPr>
              <p:cNvPr id="146" name="Google Shape;146;p3"/>
              <p:cNvGrpSpPr/>
              <p:nvPr/>
            </p:nvGrpSpPr>
            <p:grpSpPr>
              <a:xfrm>
                <a:off x="3111" y="2449"/>
                <a:ext cx="1350" cy="956"/>
                <a:chOff x="3111" y="2449"/>
                <a:chExt cx="1350" cy="956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3111" y="2449"/>
                  <a:ext cx="1350" cy="722"/>
                </a:xfrm>
                <a:custGeom>
                  <a:rect b="b" l="l" r="r" t="t"/>
                  <a:pathLst>
                    <a:path extrusionOk="0" h="722" w="1350">
                      <a:moveTo>
                        <a:pt x="0" y="320"/>
                      </a:moveTo>
                      <a:lnTo>
                        <a:pt x="106" y="320"/>
                      </a:lnTo>
                      <a:lnTo>
                        <a:pt x="167" y="368"/>
                      </a:lnTo>
                      <a:lnTo>
                        <a:pt x="206" y="414"/>
                      </a:lnTo>
                      <a:lnTo>
                        <a:pt x="291" y="440"/>
                      </a:lnTo>
                      <a:lnTo>
                        <a:pt x="352" y="519"/>
                      </a:lnTo>
                      <a:lnTo>
                        <a:pt x="447" y="559"/>
                      </a:lnTo>
                      <a:lnTo>
                        <a:pt x="565" y="640"/>
                      </a:lnTo>
                      <a:lnTo>
                        <a:pt x="710" y="680"/>
                      </a:lnTo>
                      <a:lnTo>
                        <a:pt x="903" y="714"/>
                      </a:lnTo>
                      <a:lnTo>
                        <a:pt x="1092" y="721"/>
                      </a:lnTo>
                      <a:lnTo>
                        <a:pt x="1261" y="641"/>
                      </a:lnTo>
                      <a:lnTo>
                        <a:pt x="1349" y="519"/>
                      </a:lnTo>
                      <a:lnTo>
                        <a:pt x="1157" y="0"/>
                      </a:lnTo>
                      <a:lnTo>
                        <a:pt x="1077" y="0"/>
                      </a:lnTo>
                      <a:lnTo>
                        <a:pt x="970" y="59"/>
                      </a:lnTo>
                      <a:lnTo>
                        <a:pt x="757" y="268"/>
                      </a:lnTo>
                      <a:lnTo>
                        <a:pt x="664" y="247"/>
                      </a:lnTo>
                      <a:lnTo>
                        <a:pt x="485" y="207"/>
                      </a:lnTo>
                      <a:lnTo>
                        <a:pt x="378" y="160"/>
                      </a:lnTo>
                      <a:lnTo>
                        <a:pt x="218" y="66"/>
                      </a:lnTo>
                      <a:lnTo>
                        <a:pt x="173" y="66"/>
                      </a:lnTo>
                      <a:lnTo>
                        <a:pt x="59" y="101"/>
                      </a:lnTo>
                      <a:lnTo>
                        <a:pt x="0" y="320"/>
                      </a:lnTo>
                    </a:path>
                  </a:pathLst>
                </a:custGeom>
                <a:solidFill>
                  <a:srgbClr val="00FFFF"/>
                </a:solidFill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3887" y="3169"/>
                  <a:ext cx="184" cy="236"/>
                </a:xfrm>
                <a:custGeom>
                  <a:rect b="b" l="l" r="r" t="t"/>
                  <a:pathLst>
                    <a:path extrusionOk="0" h="236" w="184">
                      <a:moveTo>
                        <a:pt x="183" y="0"/>
                      </a:moveTo>
                      <a:lnTo>
                        <a:pt x="153" y="61"/>
                      </a:lnTo>
                      <a:lnTo>
                        <a:pt x="133" y="97"/>
                      </a:lnTo>
                      <a:lnTo>
                        <a:pt x="90" y="135"/>
                      </a:lnTo>
                      <a:lnTo>
                        <a:pt x="57" y="179"/>
                      </a:lnTo>
                      <a:lnTo>
                        <a:pt x="20" y="216"/>
                      </a:lnTo>
                      <a:lnTo>
                        <a:pt x="0" y="235"/>
                      </a:lnTo>
                      <a:lnTo>
                        <a:pt x="26" y="232"/>
                      </a:lnTo>
                      <a:lnTo>
                        <a:pt x="54" y="216"/>
                      </a:lnTo>
                      <a:lnTo>
                        <a:pt x="86" y="200"/>
                      </a:lnTo>
                      <a:lnTo>
                        <a:pt x="103" y="189"/>
                      </a:lnTo>
                      <a:lnTo>
                        <a:pt x="110" y="166"/>
                      </a:lnTo>
                      <a:lnTo>
                        <a:pt x="123" y="145"/>
                      </a:lnTo>
                      <a:lnTo>
                        <a:pt x="141" y="120"/>
                      </a:lnTo>
                      <a:lnTo>
                        <a:pt x="159" y="97"/>
                      </a:lnTo>
                      <a:lnTo>
                        <a:pt x="172" y="64"/>
                      </a:lnTo>
                      <a:lnTo>
                        <a:pt x="183" y="0"/>
                      </a:lnTo>
                    </a:path>
                  </a:pathLst>
                </a:custGeom>
                <a:solidFill>
                  <a:srgbClr val="00C0E0"/>
                </a:solidFill>
                <a:ln cap="rnd" cmpd="sng" w="12700">
                  <a:solidFill>
                    <a:srgbClr val="00C0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9" name="Google Shape;149;p3"/>
              <p:cNvGrpSpPr/>
              <p:nvPr/>
            </p:nvGrpSpPr>
            <p:grpSpPr>
              <a:xfrm>
                <a:off x="2928" y="1924"/>
                <a:ext cx="1074" cy="1537"/>
                <a:chOff x="2928" y="1924"/>
                <a:chExt cx="1074" cy="1537"/>
              </a:xfrm>
            </p:grpSpPr>
            <p:grpSp>
              <p:nvGrpSpPr>
                <p:cNvPr id="150" name="Google Shape;150;p3"/>
                <p:cNvGrpSpPr/>
                <p:nvPr/>
              </p:nvGrpSpPr>
              <p:grpSpPr>
                <a:xfrm>
                  <a:off x="2928" y="1924"/>
                  <a:ext cx="1074" cy="1537"/>
                  <a:chOff x="2928" y="1924"/>
                  <a:chExt cx="1074" cy="1537"/>
                </a:xfrm>
              </p:grpSpPr>
              <p:grpSp>
                <p:nvGrpSpPr>
                  <p:cNvPr id="151" name="Google Shape;151;p3"/>
                  <p:cNvGrpSpPr/>
                  <p:nvPr/>
                </p:nvGrpSpPr>
                <p:grpSpPr>
                  <a:xfrm>
                    <a:off x="2928" y="1983"/>
                    <a:ext cx="861" cy="1478"/>
                    <a:chOff x="2928" y="1983"/>
                    <a:chExt cx="861" cy="1478"/>
                  </a:xfrm>
                </p:grpSpPr>
                <p:sp>
                  <p:nvSpPr>
                    <p:cNvPr id="152" name="Google Shape;152;p3"/>
                    <p:cNvSpPr/>
                    <p:nvPr/>
                  </p:nvSpPr>
                  <p:spPr>
                    <a:xfrm>
                      <a:off x="3206" y="2037"/>
                      <a:ext cx="546" cy="753"/>
                    </a:xfrm>
                    <a:custGeom>
                      <a:rect b="b" l="l" r="r" t="t"/>
                      <a:pathLst>
                        <a:path extrusionOk="0" h="753" w="546">
                          <a:moveTo>
                            <a:pt x="273" y="752"/>
                          </a:moveTo>
                          <a:lnTo>
                            <a:pt x="285" y="646"/>
                          </a:lnTo>
                          <a:lnTo>
                            <a:pt x="291" y="565"/>
                          </a:lnTo>
                          <a:lnTo>
                            <a:pt x="266" y="478"/>
                          </a:lnTo>
                          <a:lnTo>
                            <a:pt x="219" y="412"/>
                          </a:lnTo>
                          <a:lnTo>
                            <a:pt x="160" y="346"/>
                          </a:lnTo>
                          <a:lnTo>
                            <a:pt x="94" y="300"/>
                          </a:lnTo>
                          <a:lnTo>
                            <a:pt x="0" y="266"/>
                          </a:lnTo>
                          <a:lnTo>
                            <a:pt x="100" y="166"/>
                          </a:lnTo>
                          <a:lnTo>
                            <a:pt x="145" y="0"/>
                          </a:lnTo>
                          <a:lnTo>
                            <a:pt x="266" y="68"/>
                          </a:lnTo>
                          <a:lnTo>
                            <a:pt x="372" y="134"/>
                          </a:lnTo>
                          <a:lnTo>
                            <a:pt x="426" y="206"/>
                          </a:lnTo>
                          <a:lnTo>
                            <a:pt x="511" y="379"/>
                          </a:lnTo>
                          <a:lnTo>
                            <a:pt x="531" y="547"/>
                          </a:lnTo>
                          <a:lnTo>
                            <a:pt x="545" y="652"/>
                          </a:lnTo>
                          <a:lnTo>
                            <a:pt x="426" y="673"/>
                          </a:lnTo>
                          <a:lnTo>
                            <a:pt x="273" y="752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3" name="Google Shape;153;p3"/>
                    <p:cNvSpPr/>
                    <p:nvPr/>
                  </p:nvSpPr>
                  <p:spPr>
                    <a:xfrm>
                      <a:off x="2994" y="2263"/>
                      <a:ext cx="546" cy="752"/>
                    </a:xfrm>
                    <a:custGeom>
                      <a:rect b="b" l="l" r="r" t="t"/>
                      <a:pathLst>
                        <a:path extrusionOk="0" h="752" w="546">
                          <a:moveTo>
                            <a:pt x="272" y="0"/>
                          </a:moveTo>
                          <a:lnTo>
                            <a:pt x="258" y="106"/>
                          </a:lnTo>
                          <a:lnTo>
                            <a:pt x="252" y="186"/>
                          </a:lnTo>
                          <a:lnTo>
                            <a:pt x="279" y="273"/>
                          </a:lnTo>
                          <a:lnTo>
                            <a:pt x="326" y="339"/>
                          </a:lnTo>
                          <a:lnTo>
                            <a:pt x="385" y="406"/>
                          </a:lnTo>
                          <a:lnTo>
                            <a:pt x="451" y="454"/>
                          </a:lnTo>
                          <a:lnTo>
                            <a:pt x="545" y="486"/>
                          </a:lnTo>
                          <a:lnTo>
                            <a:pt x="444" y="587"/>
                          </a:lnTo>
                          <a:lnTo>
                            <a:pt x="398" y="751"/>
                          </a:lnTo>
                          <a:lnTo>
                            <a:pt x="279" y="686"/>
                          </a:lnTo>
                          <a:lnTo>
                            <a:pt x="172" y="620"/>
                          </a:lnTo>
                          <a:lnTo>
                            <a:pt x="119" y="547"/>
                          </a:lnTo>
                          <a:lnTo>
                            <a:pt x="32" y="374"/>
                          </a:lnTo>
                          <a:lnTo>
                            <a:pt x="13" y="206"/>
                          </a:lnTo>
                          <a:lnTo>
                            <a:pt x="0" y="99"/>
                          </a:lnTo>
                          <a:lnTo>
                            <a:pt x="119" y="80"/>
                          </a:lnTo>
                          <a:lnTo>
                            <a:pt x="272" y="0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4" name="Google Shape;154;p3"/>
                    <p:cNvSpPr/>
                    <p:nvPr/>
                  </p:nvSpPr>
                  <p:spPr>
                    <a:xfrm>
                      <a:off x="3054" y="1983"/>
                      <a:ext cx="545" cy="754"/>
                    </a:xfrm>
                    <a:custGeom>
                      <a:rect b="b" l="l" r="r" t="t"/>
                      <a:pathLst>
                        <a:path extrusionOk="0" h="754" w="545">
                          <a:moveTo>
                            <a:pt x="271" y="753"/>
                          </a:moveTo>
                          <a:lnTo>
                            <a:pt x="284" y="647"/>
                          </a:lnTo>
                          <a:lnTo>
                            <a:pt x="291" y="567"/>
                          </a:lnTo>
                          <a:lnTo>
                            <a:pt x="266" y="479"/>
                          </a:lnTo>
                          <a:lnTo>
                            <a:pt x="219" y="413"/>
                          </a:lnTo>
                          <a:lnTo>
                            <a:pt x="159" y="346"/>
                          </a:lnTo>
                          <a:lnTo>
                            <a:pt x="93" y="299"/>
                          </a:lnTo>
                          <a:lnTo>
                            <a:pt x="0" y="267"/>
                          </a:lnTo>
                          <a:lnTo>
                            <a:pt x="100" y="168"/>
                          </a:lnTo>
                          <a:lnTo>
                            <a:pt x="146" y="0"/>
                          </a:lnTo>
                          <a:lnTo>
                            <a:pt x="266" y="67"/>
                          </a:lnTo>
                          <a:lnTo>
                            <a:pt x="371" y="134"/>
                          </a:lnTo>
                          <a:lnTo>
                            <a:pt x="425" y="207"/>
                          </a:lnTo>
                          <a:lnTo>
                            <a:pt x="511" y="379"/>
                          </a:lnTo>
                          <a:lnTo>
                            <a:pt x="531" y="546"/>
                          </a:lnTo>
                          <a:lnTo>
                            <a:pt x="544" y="654"/>
                          </a:lnTo>
                          <a:lnTo>
                            <a:pt x="425" y="673"/>
                          </a:lnTo>
                          <a:lnTo>
                            <a:pt x="271" y="753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5" name="Google Shape;155;p3"/>
                    <p:cNvSpPr/>
                    <p:nvPr/>
                  </p:nvSpPr>
                  <p:spPr>
                    <a:xfrm>
                      <a:off x="3100" y="2542"/>
                      <a:ext cx="545" cy="754"/>
                    </a:xfrm>
                    <a:custGeom>
                      <a:rect b="b" l="l" r="r" t="t"/>
                      <a:pathLst>
                        <a:path extrusionOk="0" h="754" w="545">
                          <a:moveTo>
                            <a:pt x="272" y="0"/>
                          </a:moveTo>
                          <a:lnTo>
                            <a:pt x="258" y="108"/>
                          </a:lnTo>
                          <a:lnTo>
                            <a:pt x="251" y="188"/>
                          </a:lnTo>
                          <a:lnTo>
                            <a:pt x="279" y="275"/>
                          </a:lnTo>
                          <a:lnTo>
                            <a:pt x="325" y="341"/>
                          </a:lnTo>
                          <a:lnTo>
                            <a:pt x="384" y="407"/>
                          </a:lnTo>
                          <a:lnTo>
                            <a:pt x="453" y="453"/>
                          </a:lnTo>
                          <a:lnTo>
                            <a:pt x="544" y="486"/>
                          </a:lnTo>
                          <a:lnTo>
                            <a:pt x="446" y="587"/>
                          </a:lnTo>
                          <a:lnTo>
                            <a:pt x="397" y="753"/>
                          </a:lnTo>
                          <a:lnTo>
                            <a:pt x="279" y="687"/>
                          </a:lnTo>
                          <a:lnTo>
                            <a:pt x="173" y="620"/>
                          </a:lnTo>
                          <a:lnTo>
                            <a:pt x="120" y="547"/>
                          </a:lnTo>
                          <a:lnTo>
                            <a:pt x="34" y="373"/>
                          </a:lnTo>
                          <a:lnTo>
                            <a:pt x="13" y="207"/>
                          </a:lnTo>
                          <a:lnTo>
                            <a:pt x="0" y="101"/>
                          </a:lnTo>
                          <a:lnTo>
                            <a:pt x="120" y="81"/>
                          </a:lnTo>
                          <a:lnTo>
                            <a:pt x="272" y="0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6" name="Google Shape;156;p3"/>
                    <p:cNvSpPr/>
                    <p:nvPr/>
                  </p:nvSpPr>
                  <p:spPr>
                    <a:xfrm>
                      <a:off x="3172" y="2322"/>
                      <a:ext cx="546" cy="753"/>
                    </a:xfrm>
                    <a:custGeom>
                      <a:rect b="b" l="l" r="r" t="t"/>
                      <a:pathLst>
                        <a:path extrusionOk="0" h="753" w="546">
                          <a:moveTo>
                            <a:pt x="273" y="0"/>
                          </a:moveTo>
                          <a:lnTo>
                            <a:pt x="259" y="107"/>
                          </a:lnTo>
                          <a:lnTo>
                            <a:pt x="253" y="186"/>
                          </a:lnTo>
                          <a:lnTo>
                            <a:pt x="279" y="274"/>
                          </a:lnTo>
                          <a:lnTo>
                            <a:pt x="325" y="342"/>
                          </a:lnTo>
                          <a:lnTo>
                            <a:pt x="387" y="408"/>
                          </a:lnTo>
                          <a:lnTo>
                            <a:pt x="454" y="454"/>
                          </a:lnTo>
                          <a:lnTo>
                            <a:pt x="545" y="488"/>
                          </a:lnTo>
                          <a:lnTo>
                            <a:pt x="447" y="586"/>
                          </a:lnTo>
                          <a:lnTo>
                            <a:pt x="400" y="752"/>
                          </a:lnTo>
                          <a:lnTo>
                            <a:pt x="279" y="686"/>
                          </a:lnTo>
                          <a:lnTo>
                            <a:pt x="173" y="619"/>
                          </a:lnTo>
                          <a:lnTo>
                            <a:pt x="121" y="547"/>
                          </a:lnTo>
                          <a:lnTo>
                            <a:pt x="34" y="374"/>
                          </a:lnTo>
                          <a:lnTo>
                            <a:pt x="15" y="207"/>
                          </a:lnTo>
                          <a:lnTo>
                            <a:pt x="0" y="100"/>
                          </a:lnTo>
                          <a:lnTo>
                            <a:pt x="121" y="81"/>
                          </a:lnTo>
                          <a:lnTo>
                            <a:pt x="273" y="0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7" name="Google Shape;157;p3"/>
                    <p:cNvSpPr/>
                    <p:nvPr/>
                  </p:nvSpPr>
                  <p:spPr>
                    <a:xfrm>
                      <a:off x="3037" y="2372"/>
                      <a:ext cx="752" cy="547"/>
                    </a:xfrm>
                    <a:custGeom>
                      <a:rect b="b" l="l" r="r" t="t"/>
                      <a:pathLst>
                        <a:path extrusionOk="0" h="547" w="752">
                          <a:moveTo>
                            <a:pt x="0" y="274"/>
                          </a:moveTo>
                          <a:lnTo>
                            <a:pt x="107" y="288"/>
                          </a:lnTo>
                          <a:lnTo>
                            <a:pt x="186" y="295"/>
                          </a:lnTo>
                          <a:lnTo>
                            <a:pt x="273" y="268"/>
                          </a:lnTo>
                          <a:lnTo>
                            <a:pt x="338" y="221"/>
                          </a:lnTo>
                          <a:lnTo>
                            <a:pt x="404" y="160"/>
                          </a:lnTo>
                          <a:lnTo>
                            <a:pt x="450" y="93"/>
                          </a:lnTo>
                          <a:lnTo>
                            <a:pt x="485" y="0"/>
                          </a:lnTo>
                          <a:lnTo>
                            <a:pt x="585" y="100"/>
                          </a:lnTo>
                          <a:lnTo>
                            <a:pt x="751" y="146"/>
                          </a:lnTo>
                          <a:lnTo>
                            <a:pt x="683" y="268"/>
                          </a:lnTo>
                          <a:lnTo>
                            <a:pt x="618" y="374"/>
                          </a:lnTo>
                          <a:lnTo>
                            <a:pt x="545" y="427"/>
                          </a:lnTo>
                          <a:lnTo>
                            <a:pt x="370" y="514"/>
                          </a:lnTo>
                          <a:lnTo>
                            <a:pt x="206" y="534"/>
                          </a:lnTo>
                          <a:lnTo>
                            <a:pt x="100" y="546"/>
                          </a:lnTo>
                          <a:lnTo>
                            <a:pt x="79" y="427"/>
                          </a:lnTo>
                          <a:lnTo>
                            <a:pt x="0" y="274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8" name="Google Shape;158;p3"/>
                    <p:cNvSpPr/>
                    <p:nvPr/>
                  </p:nvSpPr>
                  <p:spPr>
                    <a:xfrm>
                      <a:off x="2928" y="2483"/>
                      <a:ext cx="545" cy="753"/>
                    </a:xfrm>
                    <a:custGeom>
                      <a:rect b="b" l="l" r="r" t="t"/>
                      <a:pathLst>
                        <a:path extrusionOk="0" h="753" w="545">
                          <a:moveTo>
                            <a:pt x="272" y="752"/>
                          </a:moveTo>
                          <a:lnTo>
                            <a:pt x="285" y="646"/>
                          </a:lnTo>
                          <a:lnTo>
                            <a:pt x="292" y="565"/>
                          </a:lnTo>
                          <a:lnTo>
                            <a:pt x="265" y="479"/>
                          </a:lnTo>
                          <a:lnTo>
                            <a:pt x="219" y="414"/>
                          </a:lnTo>
                          <a:lnTo>
                            <a:pt x="159" y="346"/>
                          </a:lnTo>
                          <a:lnTo>
                            <a:pt x="92" y="300"/>
                          </a:lnTo>
                          <a:lnTo>
                            <a:pt x="0" y="266"/>
                          </a:lnTo>
                          <a:lnTo>
                            <a:pt x="98" y="167"/>
                          </a:lnTo>
                          <a:lnTo>
                            <a:pt x="146" y="0"/>
                          </a:lnTo>
                          <a:lnTo>
                            <a:pt x="265" y="67"/>
                          </a:lnTo>
                          <a:lnTo>
                            <a:pt x="372" y="134"/>
                          </a:lnTo>
                          <a:lnTo>
                            <a:pt x="423" y="206"/>
                          </a:lnTo>
                          <a:lnTo>
                            <a:pt x="510" y="380"/>
                          </a:lnTo>
                          <a:lnTo>
                            <a:pt x="530" y="545"/>
                          </a:lnTo>
                          <a:lnTo>
                            <a:pt x="544" y="653"/>
                          </a:lnTo>
                          <a:lnTo>
                            <a:pt x="423" y="672"/>
                          </a:lnTo>
                          <a:lnTo>
                            <a:pt x="272" y="752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9" name="Google Shape;159;p3"/>
                    <p:cNvSpPr/>
                    <p:nvPr/>
                  </p:nvSpPr>
                  <p:spPr>
                    <a:xfrm>
                      <a:off x="2928" y="2710"/>
                      <a:ext cx="545" cy="751"/>
                    </a:xfrm>
                    <a:custGeom>
                      <a:rect b="b" l="l" r="r" t="t"/>
                      <a:pathLst>
                        <a:path extrusionOk="0" h="751" w="545">
                          <a:moveTo>
                            <a:pt x="272" y="750"/>
                          </a:moveTo>
                          <a:lnTo>
                            <a:pt x="285" y="644"/>
                          </a:lnTo>
                          <a:lnTo>
                            <a:pt x="292" y="565"/>
                          </a:lnTo>
                          <a:lnTo>
                            <a:pt x="265" y="479"/>
                          </a:lnTo>
                          <a:lnTo>
                            <a:pt x="219" y="412"/>
                          </a:lnTo>
                          <a:lnTo>
                            <a:pt x="159" y="345"/>
                          </a:lnTo>
                          <a:lnTo>
                            <a:pt x="92" y="298"/>
                          </a:lnTo>
                          <a:lnTo>
                            <a:pt x="0" y="265"/>
                          </a:lnTo>
                          <a:lnTo>
                            <a:pt x="98" y="166"/>
                          </a:lnTo>
                          <a:lnTo>
                            <a:pt x="146" y="0"/>
                          </a:lnTo>
                          <a:lnTo>
                            <a:pt x="265" y="66"/>
                          </a:lnTo>
                          <a:lnTo>
                            <a:pt x="372" y="132"/>
                          </a:lnTo>
                          <a:lnTo>
                            <a:pt x="423" y="205"/>
                          </a:lnTo>
                          <a:lnTo>
                            <a:pt x="510" y="379"/>
                          </a:lnTo>
                          <a:lnTo>
                            <a:pt x="530" y="545"/>
                          </a:lnTo>
                          <a:lnTo>
                            <a:pt x="544" y="651"/>
                          </a:lnTo>
                          <a:lnTo>
                            <a:pt x="423" y="670"/>
                          </a:lnTo>
                          <a:lnTo>
                            <a:pt x="272" y="750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160" name="Google Shape;160;p3"/>
                  <p:cNvGrpSpPr/>
                  <p:nvPr/>
                </p:nvGrpSpPr>
                <p:grpSpPr>
                  <a:xfrm>
                    <a:off x="3142" y="1924"/>
                    <a:ext cx="860" cy="1477"/>
                    <a:chOff x="3142" y="1924"/>
                    <a:chExt cx="860" cy="1477"/>
                  </a:xfrm>
                </p:grpSpPr>
                <p:sp>
                  <p:nvSpPr>
                    <p:cNvPr id="161" name="Google Shape;161;p3"/>
                    <p:cNvSpPr/>
                    <p:nvPr/>
                  </p:nvSpPr>
                  <p:spPr>
                    <a:xfrm>
                      <a:off x="3178" y="1976"/>
                      <a:ext cx="544" cy="755"/>
                    </a:xfrm>
                    <a:custGeom>
                      <a:rect b="b" l="l" r="r" t="t"/>
                      <a:pathLst>
                        <a:path extrusionOk="0" h="755" w="544">
                          <a:moveTo>
                            <a:pt x="271" y="754"/>
                          </a:moveTo>
                          <a:lnTo>
                            <a:pt x="258" y="647"/>
                          </a:lnTo>
                          <a:lnTo>
                            <a:pt x="251" y="566"/>
                          </a:lnTo>
                          <a:lnTo>
                            <a:pt x="278" y="479"/>
                          </a:lnTo>
                          <a:lnTo>
                            <a:pt x="324" y="413"/>
                          </a:lnTo>
                          <a:lnTo>
                            <a:pt x="385" y="346"/>
                          </a:lnTo>
                          <a:lnTo>
                            <a:pt x="452" y="299"/>
                          </a:lnTo>
                          <a:lnTo>
                            <a:pt x="543" y="267"/>
                          </a:lnTo>
                          <a:lnTo>
                            <a:pt x="445" y="167"/>
                          </a:lnTo>
                          <a:lnTo>
                            <a:pt x="398" y="0"/>
                          </a:lnTo>
                          <a:lnTo>
                            <a:pt x="278" y="67"/>
                          </a:lnTo>
                          <a:lnTo>
                            <a:pt x="171" y="135"/>
                          </a:lnTo>
                          <a:lnTo>
                            <a:pt x="119" y="208"/>
                          </a:lnTo>
                          <a:lnTo>
                            <a:pt x="33" y="379"/>
                          </a:lnTo>
                          <a:lnTo>
                            <a:pt x="13" y="546"/>
                          </a:lnTo>
                          <a:lnTo>
                            <a:pt x="0" y="654"/>
                          </a:lnTo>
                          <a:lnTo>
                            <a:pt x="119" y="674"/>
                          </a:lnTo>
                          <a:lnTo>
                            <a:pt x="271" y="754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2" name="Google Shape;162;p3"/>
                    <p:cNvSpPr/>
                    <p:nvPr/>
                  </p:nvSpPr>
                  <p:spPr>
                    <a:xfrm>
                      <a:off x="3390" y="2203"/>
                      <a:ext cx="546" cy="753"/>
                    </a:xfrm>
                    <a:custGeom>
                      <a:rect b="b" l="l" r="r" t="t"/>
                      <a:pathLst>
                        <a:path extrusionOk="0" h="753" w="546">
                          <a:moveTo>
                            <a:pt x="273" y="0"/>
                          </a:moveTo>
                          <a:lnTo>
                            <a:pt x="286" y="106"/>
                          </a:lnTo>
                          <a:lnTo>
                            <a:pt x="293" y="186"/>
                          </a:lnTo>
                          <a:lnTo>
                            <a:pt x="266" y="273"/>
                          </a:lnTo>
                          <a:lnTo>
                            <a:pt x="220" y="339"/>
                          </a:lnTo>
                          <a:lnTo>
                            <a:pt x="160" y="406"/>
                          </a:lnTo>
                          <a:lnTo>
                            <a:pt x="92" y="453"/>
                          </a:lnTo>
                          <a:lnTo>
                            <a:pt x="0" y="486"/>
                          </a:lnTo>
                          <a:lnTo>
                            <a:pt x="99" y="586"/>
                          </a:lnTo>
                          <a:lnTo>
                            <a:pt x="147" y="752"/>
                          </a:lnTo>
                          <a:lnTo>
                            <a:pt x="266" y="686"/>
                          </a:lnTo>
                          <a:lnTo>
                            <a:pt x="372" y="620"/>
                          </a:lnTo>
                          <a:lnTo>
                            <a:pt x="425" y="546"/>
                          </a:lnTo>
                          <a:lnTo>
                            <a:pt x="511" y="374"/>
                          </a:lnTo>
                          <a:lnTo>
                            <a:pt x="531" y="206"/>
                          </a:lnTo>
                          <a:lnTo>
                            <a:pt x="545" y="100"/>
                          </a:lnTo>
                          <a:lnTo>
                            <a:pt x="425" y="79"/>
                          </a:lnTo>
                          <a:lnTo>
                            <a:pt x="273" y="0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3" name="Google Shape;163;p3"/>
                    <p:cNvSpPr/>
                    <p:nvPr/>
                  </p:nvSpPr>
                  <p:spPr>
                    <a:xfrm>
                      <a:off x="3329" y="1924"/>
                      <a:ext cx="546" cy="753"/>
                    </a:xfrm>
                    <a:custGeom>
                      <a:rect b="b" l="l" r="r" t="t"/>
                      <a:pathLst>
                        <a:path extrusionOk="0" h="753" w="546">
                          <a:moveTo>
                            <a:pt x="275" y="752"/>
                          </a:moveTo>
                          <a:lnTo>
                            <a:pt x="260" y="647"/>
                          </a:lnTo>
                          <a:lnTo>
                            <a:pt x="254" y="565"/>
                          </a:lnTo>
                          <a:lnTo>
                            <a:pt x="281" y="479"/>
                          </a:lnTo>
                          <a:lnTo>
                            <a:pt x="327" y="413"/>
                          </a:lnTo>
                          <a:lnTo>
                            <a:pt x="388" y="346"/>
                          </a:lnTo>
                          <a:lnTo>
                            <a:pt x="453" y="299"/>
                          </a:lnTo>
                          <a:lnTo>
                            <a:pt x="545" y="266"/>
                          </a:lnTo>
                          <a:lnTo>
                            <a:pt x="446" y="167"/>
                          </a:lnTo>
                          <a:lnTo>
                            <a:pt x="399" y="0"/>
                          </a:lnTo>
                          <a:lnTo>
                            <a:pt x="281" y="66"/>
                          </a:lnTo>
                          <a:lnTo>
                            <a:pt x="173" y="134"/>
                          </a:lnTo>
                          <a:lnTo>
                            <a:pt x="120" y="206"/>
                          </a:lnTo>
                          <a:lnTo>
                            <a:pt x="33" y="379"/>
                          </a:lnTo>
                          <a:lnTo>
                            <a:pt x="14" y="545"/>
                          </a:lnTo>
                          <a:lnTo>
                            <a:pt x="0" y="653"/>
                          </a:lnTo>
                          <a:lnTo>
                            <a:pt x="120" y="672"/>
                          </a:lnTo>
                          <a:lnTo>
                            <a:pt x="275" y="752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4" name="Google Shape;164;p3"/>
                    <p:cNvSpPr/>
                    <p:nvPr/>
                  </p:nvSpPr>
                  <p:spPr>
                    <a:xfrm>
                      <a:off x="3284" y="2483"/>
                      <a:ext cx="545" cy="753"/>
                    </a:xfrm>
                    <a:custGeom>
                      <a:rect b="b" l="l" r="r" t="t"/>
                      <a:pathLst>
                        <a:path extrusionOk="0" h="753" w="545">
                          <a:moveTo>
                            <a:pt x="274" y="0"/>
                          </a:moveTo>
                          <a:lnTo>
                            <a:pt x="286" y="106"/>
                          </a:lnTo>
                          <a:lnTo>
                            <a:pt x="292" y="186"/>
                          </a:lnTo>
                          <a:lnTo>
                            <a:pt x="266" y="273"/>
                          </a:lnTo>
                          <a:lnTo>
                            <a:pt x="218" y="340"/>
                          </a:lnTo>
                          <a:lnTo>
                            <a:pt x="158" y="406"/>
                          </a:lnTo>
                          <a:lnTo>
                            <a:pt x="93" y="451"/>
                          </a:lnTo>
                          <a:lnTo>
                            <a:pt x="0" y="485"/>
                          </a:lnTo>
                          <a:lnTo>
                            <a:pt x="99" y="584"/>
                          </a:lnTo>
                          <a:lnTo>
                            <a:pt x="145" y="752"/>
                          </a:lnTo>
                          <a:lnTo>
                            <a:pt x="266" y="685"/>
                          </a:lnTo>
                          <a:lnTo>
                            <a:pt x="372" y="619"/>
                          </a:lnTo>
                          <a:lnTo>
                            <a:pt x="426" y="545"/>
                          </a:lnTo>
                          <a:lnTo>
                            <a:pt x="511" y="373"/>
                          </a:lnTo>
                          <a:lnTo>
                            <a:pt x="531" y="206"/>
                          </a:lnTo>
                          <a:lnTo>
                            <a:pt x="544" y="101"/>
                          </a:lnTo>
                          <a:lnTo>
                            <a:pt x="426" y="80"/>
                          </a:lnTo>
                          <a:lnTo>
                            <a:pt x="274" y="0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5" name="Google Shape;165;p3"/>
                    <p:cNvSpPr/>
                    <p:nvPr/>
                  </p:nvSpPr>
                  <p:spPr>
                    <a:xfrm>
                      <a:off x="3211" y="2263"/>
                      <a:ext cx="545" cy="752"/>
                    </a:xfrm>
                    <a:custGeom>
                      <a:rect b="b" l="l" r="r" t="t"/>
                      <a:pathLst>
                        <a:path extrusionOk="0" h="752" w="545">
                          <a:moveTo>
                            <a:pt x="271" y="0"/>
                          </a:moveTo>
                          <a:lnTo>
                            <a:pt x="284" y="106"/>
                          </a:lnTo>
                          <a:lnTo>
                            <a:pt x="291" y="186"/>
                          </a:lnTo>
                          <a:lnTo>
                            <a:pt x="265" y="273"/>
                          </a:lnTo>
                          <a:lnTo>
                            <a:pt x="218" y="339"/>
                          </a:lnTo>
                          <a:lnTo>
                            <a:pt x="159" y="406"/>
                          </a:lnTo>
                          <a:lnTo>
                            <a:pt x="93" y="454"/>
                          </a:lnTo>
                          <a:lnTo>
                            <a:pt x="0" y="486"/>
                          </a:lnTo>
                          <a:lnTo>
                            <a:pt x="100" y="587"/>
                          </a:lnTo>
                          <a:lnTo>
                            <a:pt x="145" y="751"/>
                          </a:lnTo>
                          <a:lnTo>
                            <a:pt x="265" y="686"/>
                          </a:lnTo>
                          <a:lnTo>
                            <a:pt x="372" y="620"/>
                          </a:lnTo>
                          <a:lnTo>
                            <a:pt x="426" y="547"/>
                          </a:lnTo>
                          <a:lnTo>
                            <a:pt x="510" y="374"/>
                          </a:lnTo>
                          <a:lnTo>
                            <a:pt x="531" y="206"/>
                          </a:lnTo>
                          <a:lnTo>
                            <a:pt x="544" y="99"/>
                          </a:lnTo>
                          <a:lnTo>
                            <a:pt x="426" y="80"/>
                          </a:lnTo>
                          <a:lnTo>
                            <a:pt x="271" y="0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6" name="Google Shape;166;p3"/>
                    <p:cNvSpPr/>
                    <p:nvPr/>
                  </p:nvSpPr>
                  <p:spPr>
                    <a:xfrm>
                      <a:off x="3142" y="2313"/>
                      <a:ext cx="750" cy="547"/>
                    </a:xfrm>
                    <a:custGeom>
                      <a:rect b="b" l="l" r="r" t="t"/>
                      <a:pathLst>
                        <a:path extrusionOk="0" h="547" w="750">
                          <a:moveTo>
                            <a:pt x="749" y="274"/>
                          </a:moveTo>
                          <a:lnTo>
                            <a:pt x="643" y="286"/>
                          </a:lnTo>
                          <a:lnTo>
                            <a:pt x="565" y="293"/>
                          </a:lnTo>
                          <a:lnTo>
                            <a:pt x="478" y="267"/>
                          </a:lnTo>
                          <a:lnTo>
                            <a:pt x="412" y="219"/>
                          </a:lnTo>
                          <a:lnTo>
                            <a:pt x="343" y="159"/>
                          </a:lnTo>
                          <a:lnTo>
                            <a:pt x="297" y="93"/>
                          </a:lnTo>
                          <a:lnTo>
                            <a:pt x="263" y="0"/>
                          </a:lnTo>
                          <a:lnTo>
                            <a:pt x="165" y="100"/>
                          </a:lnTo>
                          <a:lnTo>
                            <a:pt x="0" y="146"/>
                          </a:lnTo>
                          <a:lnTo>
                            <a:pt x="65" y="267"/>
                          </a:lnTo>
                          <a:lnTo>
                            <a:pt x="132" y="373"/>
                          </a:lnTo>
                          <a:lnTo>
                            <a:pt x="204" y="427"/>
                          </a:lnTo>
                          <a:lnTo>
                            <a:pt x="378" y="512"/>
                          </a:lnTo>
                          <a:lnTo>
                            <a:pt x="544" y="532"/>
                          </a:lnTo>
                          <a:lnTo>
                            <a:pt x="651" y="546"/>
                          </a:lnTo>
                          <a:lnTo>
                            <a:pt x="669" y="427"/>
                          </a:lnTo>
                          <a:lnTo>
                            <a:pt x="749" y="274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7" name="Google Shape;167;p3"/>
                    <p:cNvSpPr/>
                    <p:nvPr/>
                  </p:nvSpPr>
                  <p:spPr>
                    <a:xfrm>
                      <a:off x="3456" y="2422"/>
                      <a:ext cx="546" cy="754"/>
                    </a:xfrm>
                    <a:custGeom>
                      <a:rect b="b" l="l" r="r" t="t"/>
                      <a:pathLst>
                        <a:path extrusionOk="0" h="754" w="546">
                          <a:moveTo>
                            <a:pt x="272" y="753"/>
                          </a:moveTo>
                          <a:lnTo>
                            <a:pt x="261" y="645"/>
                          </a:lnTo>
                          <a:lnTo>
                            <a:pt x="254" y="565"/>
                          </a:lnTo>
                          <a:lnTo>
                            <a:pt x="278" y="481"/>
                          </a:lnTo>
                          <a:lnTo>
                            <a:pt x="326" y="413"/>
                          </a:lnTo>
                          <a:lnTo>
                            <a:pt x="386" y="347"/>
                          </a:lnTo>
                          <a:lnTo>
                            <a:pt x="452" y="301"/>
                          </a:lnTo>
                          <a:lnTo>
                            <a:pt x="545" y="267"/>
                          </a:lnTo>
                          <a:lnTo>
                            <a:pt x="445" y="167"/>
                          </a:lnTo>
                          <a:lnTo>
                            <a:pt x="399" y="0"/>
                          </a:lnTo>
                          <a:lnTo>
                            <a:pt x="278" y="67"/>
                          </a:lnTo>
                          <a:lnTo>
                            <a:pt x="174" y="134"/>
                          </a:lnTo>
                          <a:lnTo>
                            <a:pt x="120" y="208"/>
                          </a:lnTo>
                          <a:lnTo>
                            <a:pt x="33" y="381"/>
                          </a:lnTo>
                          <a:lnTo>
                            <a:pt x="14" y="546"/>
                          </a:lnTo>
                          <a:lnTo>
                            <a:pt x="0" y="652"/>
                          </a:lnTo>
                          <a:lnTo>
                            <a:pt x="120" y="674"/>
                          </a:lnTo>
                          <a:lnTo>
                            <a:pt x="272" y="753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8" name="Google Shape;168;p3"/>
                    <p:cNvSpPr/>
                    <p:nvPr/>
                  </p:nvSpPr>
                  <p:spPr>
                    <a:xfrm>
                      <a:off x="3456" y="2650"/>
                      <a:ext cx="546" cy="751"/>
                    </a:xfrm>
                    <a:custGeom>
                      <a:rect b="b" l="l" r="r" t="t"/>
                      <a:pathLst>
                        <a:path extrusionOk="0" h="751" w="546">
                          <a:moveTo>
                            <a:pt x="272" y="750"/>
                          </a:moveTo>
                          <a:lnTo>
                            <a:pt x="261" y="645"/>
                          </a:lnTo>
                          <a:lnTo>
                            <a:pt x="254" y="565"/>
                          </a:lnTo>
                          <a:lnTo>
                            <a:pt x="278" y="479"/>
                          </a:lnTo>
                          <a:lnTo>
                            <a:pt x="326" y="412"/>
                          </a:lnTo>
                          <a:lnTo>
                            <a:pt x="386" y="345"/>
                          </a:lnTo>
                          <a:lnTo>
                            <a:pt x="452" y="299"/>
                          </a:lnTo>
                          <a:lnTo>
                            <a:pt x="545" y="265"/>
                          </a:lnTo>
                          <a:lnTo>
                            <a:pt x="445" y="167"/>
                          </a:lnTo>
                          <a:lnTo>
                            <a:pt x="399" y="0"/>
                          </a:lnTo>
                          <a:lnTo>
                            <a:pt x="278" y="67"/>
                          </a:lnTo>
                          <a:lnTo>
                            <a:pt x="174" y="133"/>
                          </a:lnTo>
                          <a:lnTo>
                            <a:pt x="120" y="206"/>
                          </a:lnTo>
                          <a:lnTo>
                            <a:pt x="33" y="378"/>
                          </a:lnTo>
                          <a:lnTo>
                            <a:pt x="14" y="546"/>
                          </a:lnTo>
                          <a:lnTo>
                            <a:pt x="0" y="650"/>
                          </a:lnTo>
                          <a:lnTo>
                            <a:pt x="120" y="671"/>
                          </a:lnTo>
                          <a:lnTo>
                            <a:pt x="272" y="750"/>
                          </a:lnTo>
                        </a:path>
                      </a:pathLst>
                    </a:custGeom>
                    <a:solidFill>
                      <a:srgbClr val="00FF00"/>
                    </a:solidFill>
                    <a:ln cap="rnd" cmpd="sng" w="12700">
                      <a:solidFill>
                        <a:srgbClr val="008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169" name="Google Shape;169;p3"/>
                <p:cNvGrpSpPr/>
                <p:nvPr/>
              </p:nvGrpSpPr>
              <p:grpSpPr>
                <a:xfrm>
                  <a:off x="2945" y="2433"/>
                  <a:ext cx="391" cy="491"/>
                  <a:chOff x="2945" y="2433"/>
                  <a:chExt cx="391" cy="491"/>
                </a:xfrm>
              </p:grpSpPr>
              <p:sp>
                <p:nvSpPr>
                  <p:cNvPr id="170" name="Google Shape;170;p3"/>
                  <p:cNvSpPr/>
                  <p:nvPr/>
                </p:nvSpPr>
                <p:spPr>
                  <a:xfrm>
                    <a:off x="2945" y="2433"/>
                    <a:ext cx="391" cy="491"/>
                  </a:xfrm>
                  <a:custGeom>
                    <a:rect b="b" l="l" r="r" t="t"/>
                    <a:pathLst>
                      <a:path extrusionOk="0" h="491" w="391">
                        <a:moveTo>
                          <a:pt x="248" y="27"/>
                        </a:moveTo>
                        <a:lnTo>
                          <a:pt x="316" y="0"/>
                        </a:lnTo>
                        <a:lnTo>
                          <a:pt x="343" y="3"/>
                        </a:lnTo>
                        <a:lnTo>
                          <a:pt x="361" y="30"/>
                        </a:lnTo>
                        <a:lnTo>
                          <a:pt x="352" y="63"/>
                        </a:lnTo>
                        <a:lnTo>
                          <a:pt x="325" y="85"/>
                        </a:lnTo>
                        <a:lnTo>
                          <a:pt x="291" y="104"/>
                        </a:lnTo>
                        <a:lnTo>
                          <a:pt x="245" y="122"/>
                        </a:lnTo>
                        <a:lnTo>
                          <a:pt x="203" y="128"/>
                        </a:lnTo>
                        <a:lnTo>
                          <a:pt x="169" y="132"/>
                        </a:lnTo>
                        <a:lnTo>
                          <a:pt x="200" y="141"/>
                        </a:lnTo>
                        <a:lnTo>
                          <a:pt x="237" y="143"/>
                        </a:lnTo>
                        <a:lnTo>
                          <a:pt x="295" y="123"/>
                        </a:lnTo>
                        <a:lnTo>
                          <a:pt x="357" y="97"/>
                        </a:lnTo>
                        <a:lnTo>
                          <a:pt x="376" y="104"/>
                        </a:lnTo>
                        <a:lnTo>
                          <a:pt x="382" y="124"/>
                        </a:lnTo>
                        <a:lnTo>
                          <a:pt x="377" y="160"/>
                        </a:lnTo>
                        <a:lnTo>
                          <a:pt x="354" y="185"/>
                        </a:lnTo>
                        <a:lnTo>
                          <a:pt x="309" y="211"/>
                        </a:lnTo>
                        <a:lnTo>
                          <a:pt x="187" y="247"/>
                        </a:lnTo>
                        <a:lnTo>
                          <a:pt x="258" y="242"/>
                        </a:lnTo>
                        <a:lnTo>
                          <a:pt x="314" y="234"/>
                        </a:lnTo>
                        <a:lnTo>
                          <a:pt x="369" y="220"/>
                        </a:lnTo>
                        <a:lnTo>
                          <a:pt x="390" y="238"/>
                        </a:lnTo>
                        <a:lnTo>
                          <a:pt x="384" y="265"/>
                        </a:lnTo>
                        <a:lnTo>
                          <a:pt x="368" y="290"/>
                        </a:lnTo>
                        <a:lnTo>
                          <a:pt x="328" y="311"/>
                        </a:lnTo>
                        <a:lnTo>
                          <a:pt x="271" y="329"/>
                        </a:lnTo>
                        <a:lnTo>
                          <a:pt x="194" y="342"/>
                        </a:lnTo>
                        <a:lnTo>
                          <a:pt x="160" y="386"/>
                        </a:lnTo>
                        <a:lnTo>
                          <a:pt x="146" y="443"/>
                        </a:lnTo>
                        <a:lnTo>
                          <a:pt x="107" y="475"/>
                        </a:lnTo>
                        <a:lnTo>
                          <a:pt x="74" y="490"/>
                        </a:lnTo>
                        <a:lnTo>
                          <a:pt x="40" y="488"/>
                        </a:lnTo>
                        <a:lnTo>
                          <a:pt x="20" y="470"/>
                        </a:lnTo>
                        <a:lnTo>
                          <a:pt x="13" y="430"/>
                        </a:lnTo>
                        <a:lnTo>
                          <a:pt x="19" y="390"/>
                        </a:lnTo>
                        <a:lnTo>
                          <a:pt x="37" y="349"/>
                        </a:lnTo>
                        <a:lnTo>
                          <a:pt x="70" y="325"/>
                        </a:lnTo>
                        <a:lnTo>
                          <a:pt x="43" y="314"/>
                        </a:lnTo>
                        <a:lnTo>
                          <a:pt x="24" y="300"/>
                        </a:lnTo>
                        <a:lnTo>
                          <a:pt x="19" y="274"/>
                        </a:lnTo>
                        <a:lnTo>
                          <a:pt x="26" y="243"/>
                        </a:lnTo>
                        <a:lnTo>
                          <a:pt x="39" y="226"/>
                        </a:lnTo>
                        <a:lnTo>
                          <a:pt x="19" y="216"/>
                        </a:lnTo>
                        <a:lnTo>
                          <a:pt x="2" y="196"/>
                        </a:lnTo>
                        <a:lnTo>
                          <a:pt x="0" y="165"/>
                        </a:lnTo>
                        <a:lnTo>
                          <a:pt x="12" y="142"/>
                        </a:lnTo>
                        <a:lnTo>
                          <a:pt x="30" y="127"/>
                        </a:lnTo>
                        <a:lnTo>
                          <a:pt x="11" y="101"/>
                        </a:lnTo>
                        <a:lnTo>
                          <a:pt x="13" y="73"/>
                        </a:lnTo>
                        <a:lnTo>
                          <a:pt x="25" y="49"/>
                        </a:lnTo>
                        <a:lnTo>
                          <a:pt x="48" y="26"/>
                        </a:lnTo>
                        <a:lnTo>
                          <a:pt x="82" y="19"/>
                        </a:lnTo>
                        <a:lnTo>
                          <a:pt x="122" y="29"/>
                        </a:lnTo>
                        <a:lnTo>
                          <a:pt x="181" y="37"/>
                        </a:lnTo>
                        <a:lnTo>
                          <a:pt x="248" y="27"/>
                        </a:lnTo>
                      </a:path>
                    </a:pathLst>
                  </a:custGeom>
                  <a:solidFill>
                    <a:srgbClr val="E0A080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>
                    <a:off x="3012" y="2568"/>
                    <a:ext cx="131" cy="16"/>
                  </a:xfrm>
                  <a:custGeom>
                    <a:rect b="b" l="l" r="r" t="t"/>
                    <a:pathLst>
                      <a:path extrusionOk="0" h="16" w="131">
                        <a:moveTo>
                          <a:pt x="0" y="0"/>
                        </a:moveTo>
                        <a:lnTo>
                          <a:pt x="33" y="11"/>
                        </a:lnTo>
                        <a:lnTo>
                          <a:pt x="78" y="15"/>
                        </a:lnTo>
                        <a:lnTo>
                          <a:pt x="130" y="0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>
                    <a:off x="3002" y="2654"/>
                    <a:ext cx="139" cy="27"/>
                  </a:xfrm>
                  <a:custGeom>
                    <a:rect b="b" l="l" r="r" t="t"/>
                    <a:pathLst>
                      <a:path extrusionOk="0" h="27" w="139">
                        <a:moveTo>
                          <a:pt x="0" y="0"/>
                        </a:moveTo>
                        <a:lnTo>
                          <a:pt x="39" y="19"/>
                        </a:lnTo>
                        <a:lnTo>
                          <a:pt x="69" y="24"/>
                        </a:lnTo>
                        <a:lnTo>
                          <a:pt x="96" y="26"/>
                        </a:lnTo>
                        <a:lnTo>
                          <a:pt x="138" y="23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>
                    <a:off x="3021" y="2758"/>
                    <a:ext cx="114" cy="17"/>
                  </a:xfrm>
                  <a:custGeom>
                    <a:rect b="b" l="l" r="r" t="t"/>
                    <a:pathLst>
                      <a:path extrusionOk="0" h="17" w="114">
                        <a:moveTo>
                          <a:pt x="0" y="0"/>
                        </a:moveTo>
                        <a:lnTo>
                          <a:pt x="34" y="11"/>
                        </a:lnTo>
                        <a:lnTo>
                          <a:pt x="71" y="16"/>
                        </a:lnTo>
                        <a:lnTo>
                          <a:pt x="113" y="14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>
                    <a:off x="2999" y="2816"/>
                    <a:ext cx="92" cy="91"/>
                  </a:xfrm>
                  <a:custGeom>
                    <a:rect b="b" l="l" r="r" t="t"/>
                    <a:pathLst>
                      <a:path extrusionOk="0" h="91" w="92">
                        <a:moveTo>
                          <a:pt x="0" y="48"/>
                        </a:moveTo>
                        <a:lnTo>
                          <a:pt x="20" y="27"/>
                        </a:lnTo>
                        <a:lnTo>
                          <a:pt x="36" y="2"/>
                        </a:lnTo>
                        <a:lnTo>
                          <a:pt x="62" y="0"/>
                        </a:lnTo>
                        <a:lnTo>
                          <a:pt x="82" y="9"/>
                        </a:lnTo>
                        <a:lnTo>
                          <a:pt x="91" y="31"/>
                        </a:lnTo>
                        <a:lnTo>
                          <a:pt x="89" y="50"/>
                        </a:lnTo>
                        <a:lnTo>
                          <a:pt x="80" y="70"/>
                        </a:lnTo>
                        <a:lnTo>
                          <a:pt x="61" y="90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175" name="Google Shape;175;p3"/>
          <p:cNvGrpSpPr/>
          <p:nvPr/>
        </p:nvGrpSpPr>
        <p:grpSpPr>
          <a:xfrm>
            <a:off x="5826125" y="4125913"/>
            <a:ext cx="2173288" cy="1609725"/>
            <a:chOff x="3670" y="2599"/>
            <a:chExt cx="1369" cy="1014"/>
          </a:xfrm>
        </p:grpSpPr>
        <p:sp>
          <p:nvSpPr>
            <p:cNvPr id="176" name="Google Shape;176;p3"/>
            <p:cNvSpPr/>
            <p:nvPr/>
          </p:nvSpPr>
          <p:spPr>
            <a:xfrm>
              <a:off x="3670" y="2599"/>
              <a:ext cx="1369" cy="1014"/>
            </a:xfrm>
            <a:custGeom>
              <a:rect b="b" l="l" r="r" t="t"/>
              <a:pathLst>
                <a:path extrusionOk="0" h="1014" w="1369">
                  <a:moveTo>
                    <a:pt x="364" y="487"/>
                  </a:moveTo>
                  <a:lnTo>
                    <a:pt x="440" y="520"/>
                  </a:lnTo>
                  <a:lnTo>
                    <a:pt x="471" y="475"/>
                  </a:lnTo>
                  <a:lnTo>
                    <a:pt x="519" y="413"/>
                  </a:lnTo>
                  <a:lnTo>
                    <a:pt x="577" y="350"/>
                  </a:lnTo>
                  <a:lnTo>
                    <a:pt x="654" y="290"/>
                  </a:lnTo>
                  <a:lnTo>
                    <a:pt x="749" y="222"/>
                  </a:lnTo>
                  <a:lnTo>
                    <a:pt x="862" y="157"/>
                  </a:lnTo>
                  <a:lnTo>
                    <a:pt x="986" y="84"/>
                  </a:lnTo>
                  <a:lnTo>
                    <a:pt x="1123" y="3"/>
                  </a:lnTo>
                  <a:lnTo>
                    <a:pt x="1175" y="0"/>
                  </a:lnTo>
                  <a:lnTo>
                    <a:pt x="1238" y="28"/>
                  </a:lnTo>
                  <a:lnTo>
                    <a:pt x="1295" y="97"/>
                  </a:lnTo>
                  <a:lnTo>
                    <a:pt x="1334" y="187"/>
                  </a:lnTo>
                  <a:lnTo>
                    <a:pt x="1354" y="290"/>
                  </a:lnTo>
                  <a:lnTo>
                    <a:pt x="1368" y="449"/>
                  </a:lnTo>
                  <a:lnTo>
                    <a:pt x="1363" y="550"/>
                  </a:lnTo>
                  <a:lnTo>
                    <a:pt x="1341" y="679"/>
                  </a:lnTo>
                  <a:lnTo>
                    <a:pt x="1298" y="804"/>
                  </a:lnTo>
                  <a:lnTo>
                    <a:pt x="1244" y="920"/>
                  </a:lnTo>
                  <a:lnTo>
                    <a:pt x="1182" y="1013"/>
                  </a:lnTo>
                  <a:lnTo>
                    <a:pt x="0" y="1013"/>
                  </a:lnTo>
                  <a:lnTo>
                    <a:pt x="105" y="781"/>
                  </a:lnTo>
                  <a:lnTo>
                    <a:pt x="165" y="808"/>
                  </a:lnTo>
                  <a:lnTo>
                    <a:pt x="225" y="762"/>
                  </a:lnTo>
                  <a:lnTo>
                    <a:pt x="284" y="708"/>
                  </a:lnTo>
                  <a:lnTo>
                    <a:pt x="311" y="676"/>
                  </a:lnTo>
                  <a:lnTo>
                    <a:pt x="344" y="616"/>
                  </a:lnTo>
                  <a:lnTo>
                    <a:pt x="364" y="487"/>
                  </a:lnTo>
                </a:path>
              </a:pathLst>
            </a:custGeom>
            <a:solidFill>
              <a:srgbClr val="00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" name="Google Shape;177;p3"/>
            <p:cNvGrpSpPr/>
            <p:nvPr/>
          </p:nvGrpSpPr>
          <p:grpSpPr>
            <a:xfrm>
              <a:off x="4078" y="2921"/>
              <a:ext cx="554" cy="531"/>
              <a:chOff x="4078" y="2921"/>
              <a:chExt cx="554" cy="531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4078" y="2928"/>
                <a:ext cx="554" cy="524"/>
              </a:xfrm>
              <a:custGeom>
                <a:rect b="b" l="l" r="r" t="t"/>
                <a:pathLst>
                  <a:path extrusionOk="0" h="524" w="554">
                    <a:moveTo>
                      <a:pt x="0" y="178"/>
                    </a:moveTo>
                    <a:lnTo>
                      <a:pt x="26" y="198"/>
                    </a:lnTo>
                    <a:lnTo>
                      <a:pt x="52" y="215"/>
                    </a:lnTo>
                    <a:lnTo>
                      <a:pt x="108" y="255"/>
                    </a:lnTo>
                    <a:lnTo>
                      <a:pt x="155" y="294"/>
                    </a:lnTo>
                    <a:lnTo>
                      <a:pt x="185" y="327"/>
                    </a:lnTo>
                    <a:lnTo>
                      <a:pt x="215" y="367"/>
                    </a:lnTo>
                    <a:lnTo>
                      <a:pt x="218" y="400"/>
                    </a:lnTo>
                    <a:lnTo>
                      <a:pt x="245" y="396"/>
                    </a:lnTo>
                    <a:lnTo>
                      <a:pt x="252" y="410"/>
                    </a:lnTo>
                    <a:lnTo>
                      <a:pt x="267" y="433"/>
                    </a:lnTo>
                    <a:lnTo>
                      <a:pt x="275" y="447"/>
                    </a:lnTo>
                    <a:lnTo>
                      <a:pt x="267" y="457"/>
                    </a:lnTo>
                    <a:lnTo>
                      <a:pt x="292" y="462"/>
                    </a:lnTo>
                    <a:lnTo>
                      <a:pt x="332" y="490"/>
                    </a:lnTo>
                    <a:lnTo>
                      <a:pt x="335" y="523"/>
                    </a:lnTo>
                    <a:lnTo>
                      <a:pt x="339" y="462"/>
                    </a:lnTo>
                    <a:lnTo>
                      <a:pt x="315" y="444"/>
                    </a:lnTo>
                    <a:lnTo>
                      <a:pt x="322" y="389"/>
                    </a:lnTo>
                    <a:lnTo>
                      <a:pt x="322" y="385"/>
                    </a:lnTo>
                    <a:lnTo>
                      <a:pt x="329" y="360"/>
                    </a:lnTo>
                    <a:lnTo>
                      <a:pt x="344" y="294"/>
                    </a:lnTo>
                    <a:lnTo>
                      <a:pt x="368" y="247"/>
                    </a:lnTo>
                    <a:lnTo>
                      <a:pt x="405" y="222"/>
                    </a:lnTo>
                    <a:lnTo>
                      <a:pt x="450" y="181"/>
                    </a:lnTo>
                    <a:lnTo>
                      <a:pt x="510" y="121"/>
                    </a:lnTo>
                    <a:lnTo>
                      <a:pt x="533" y="70"/>
                    </a:lnTo>
                    <a:lnTo>
                      <a:pt x="546" y="34"/>
                    </a:lnTo>
                    <a:lnTo>
                      <a:pt x="553" y="0"/>
                    </a:lnTo>
                    <a:lnTo>
                      <a:pt x="513" y="77"/>
                    </a:lnTo>
                    <a:lnTo>
                      <a:pt x="474" y="134"/>
                    </a:lnTo>
                    <a:lnTo>
                      <a:pt x="421" y="171"/>
                    </a:lnTo>
                    <a:lnTo>
                      <a:pt x="382" y="191"/>
                    </a:lnTo>
                    <a:lnTo>
                      <a:pt x="344" y="224"/>
                    </a:lnTo>
                    <a:lnTo>
                      <a:pt x="305" y="271"/>
                    </a:lnTo>
                    <a:lnTo>
                      <a:pt x="285" y="307"/>
                    </a:lnTo>
                    <a:lnTo>
                      <a:pt x="282" y="354"/>
                    </a:lnTo>
                    <a:lnTo>
                      <a:pt x="275" y="400"/>
                    </a:lnTo>
                    <a:lnTo>
                      <a:pt x="285" y="413"/>
                    </a:lnTo>
                    <a:lnTo>
                      <a:pt x="264" y="400"/>
                    </a:lnTo>
                    <a:lnTo>
                      <a:pt x="259" y="373"/>
                    </a:lnTo>
                    <a:lnTo>
                      <a:pt x="239" y="377"/>
                    </a:lnTo>
                    <a:lnTo>
                      <a:pt x="236" y="350"/>
                    </a:lnTo>
                    <a:lnTo>
                      <a:pt x="198" y="314"/>
                    </a:lnTo>
                    <a:lnTo>
                      <a:pt x="146" y="268"/>
                    </a:lnTo>
                    <a:lnTo>
                      <a:pt x="79" y="212"/>
                    </a:lnTo>
                    <a:lnTo>
                      <a:pt x="0" y="178"/>
                    </a:lnTo>
                  </a:path>
                </a:pathLst>
              </a:custGeom>
              <a:solidFill>
                <a:srgbClr val="00C0E0"/>
              </a:solidFill>
              <a:ln cap="rnd" cmpd="sng" w="12700">
                <a:solidFill>
                  <a:srgbClr val="00C0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4081" y="2921"/>
                <a:ext cx="549" cy="471"/>
              </a:xfrm>
              <a:custGeom>
                <a:rect b="b" l="l" r="r" t="t"/>
                <a:pathLst>
                  <a:path extrusionOk="0" h="471" w="549">
                    <a:moveTo>
                      <a:pt x="0" y="188"/>
                    </a:moveTo>
                    <a:lnTo>
                      <a:pt x="46" y="195"/>
                    </a:lnTo>
                    <a:lnTo>
                      <a:pt x="86" y="226"/>
                    </a:lnTo>
                    <a:lnTo>
                      <a:pt x="161" y="281"/>
                    </a:lnTo>
                    <a:lnTo>
                      <a:pt x="232" y="354"/>
                    </a:lnTo>
                    <a:lnTo>
                      <a:pt x="235" y="379"/>
                    </a:lnTo>
                    <a:lnTo>
                      <a:pt x="257" y="373"/>
                    </a:lnTo>
                    <a:lnTo>
                      <a:pt x="272" y="404"/>
                    </a:lnTo>
                    <a:lnTo>
                      <a:pt x="275" y="424"/>
                    </a:lnTo>
                    <a:lnTo>
                      <a:pt x="324" y="470"/>
                    </a:lnTo>
                    <a:lnTo>
                      <a:pt x="275" y="421"/>
                    </a:lnTo>
                    <a:lnTo>
                      <a:pt x="268" y="393"/>
                    </a:lnTo>
                    <a:lnTo>
                      <a:pt x="279" y="312"/>
                    </a:lnTo>
                    <a:lnTo>
                      <a:pt x="321" y="244"/>
                    </a:lnTo>
                    <a:lnTo>
                      <a:pt x="385" y="191"/>
                    </a:lnTo>
                    <a:lnTo>
                      <a:pt x="447" y="153"/>
                    </a:lnTo>
                    <a:lnTo>
                      <a:pt x="490" y="102"/>
                    </a:lnTo>
                    <a:lnTo>
                      <a:pt x="521" y="61"/>
                    </a:lnTo>
                    <a:lnTo>
                      <a:pt x="548" y="0"/>
                    </a:lnTo>
                  </a:path>
                </a:pathLst>
              </a:custGeom>
              <a:noFill/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3"/>
            <p:cNvGrpSpPr/>
            <p:nvPr/>
          </p:nvGrpSpPr>
          <p:grpSpPr>
            <a:xfrm>
              <a:off x="3761" y="3404"/>
              <a:ext cx="219" cy="208"/>
              <a:chOff x="3761" y="3404"/>
              <a:chExt cx="219" cy="208"/>
            </a:xfrm>
          </p:grpSpPr>
          <p:sp>
            <p:nvSpPr>
              <p:cNvPr id="181" name="Google Shape;181;p3"/>
              <p:cNvSpPr/>
              <p:nvPr/>
            </p:nvSpPr>
            <p:spPr>
              <a:xfrm>
                <a:off x="3761" y="3404"/>
                <a:ext cx="219" cy="205"/>
              </a:xfrm>
              <a:custGeom>
                <a:rect b="b" l="l" r="r" t="t"/>
                <a:pathLst>
                  <a:path extrusionOk="0" h="205" w="219">
                    <a:moveTo>
                      <a:pt x="0" y="0"/>
                    </a:moveTo>
                    <a:lnTo>
                      <a:pt x="106" y="28"/>
                    </a:lnTo>
                    <a:lnTo>
                      <a:pt x="133" y="48"/>
                    </a:lnTo>
                    <a:lnTo>
                      <a:pt x="156" y="111"/>
                    </a:lnTo>
                    <a:lnTo>
                      <a:pt x="159" y="115"/>
                    </a:lnTo>
                    <a:lnTo>
                      <a:pt x="177" y="134"/>
                    </a:lnTo>
                    <a:lnTo>
                      <a:pt x="190" y="154"/>
                    </a:lnTo>
                    <a:lnTo>
                      <a:pt x="208" y="165"/>
                    </a:lnTo>
                    <a:lnTo>
                      <a:pt x="208" y="185"/>
                    </a:lnTo>
                    <a:lnTo>
                      <a:pt x="218" y="204"/>
                    </a:lnTo>
                    <a:lnTo>
                      <a:pt x="200" y="204"/>
                    </a:lnTo>
                    <a:lnTo>
                      <a:pt x="199" y="195"/>
                    </a:lnTo>
                    <a:lnTo>
                      <a:pt x="199" y="172"/>
                    </a:lnTo>
                    <a:lnTo>
                      <a:pt x="170" y="157"/>
                    </a:lnTo>
                    <a:lnTo>
                      <a:pt x="146" y="118"/>
                    </a:lnTo>
                    <a:lnTo>
                      <a:pt x="133" y="91"/>
                    </a:lnTo>
                    <a:lnTo>
                      <a:pt x="112" y="48"/>
                    </a:lnTo>
                    <a:lnTo>
                      <a:pt x="72" y="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0E0"/>
              </a:solidFill>
              <a:ln cap="rnd" cmpd="sng" w="12700">
                <a:solidFill>
                  <a:srgbClr val="00C0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3773" y="3407"/>
                <a:ext cx="186" cy="205"/>
              </a:xfrm>
              <a:custGeom>
                <a:rect b="b" l="l" r="r" t="t"/>
                <a:pathLst>
                  <a:path extrusionOk="0" h="205" w="186">
                    <a:moveTo>
                      <a:pt x="0" y="0"/>
                    </a:moveTo>
                    <a:lnTo>
                      <a:pt x="71" y="30"/>
                    </a:lnTo>
                    <a:lnTo>
                      <a:pt x="101" y="48"/>
                    </a:lnTo>
                    <a:lnTo>
                      <a:pt x="118" y="80"/>
                    </a:lnTo>
                    <a:lnTo>
                      <a:pt x="133" y="122"/>
                    </a:lnTo>
                    <a:lnTo>
                      <a:pt x="148" y="147"/>
                    </a:lnTo>
                    <a:lnTo>
                      <a:pt x="170" y="162"/>
                    </a:lnTo>
                    <a:lnTo>
                      <a:pt x="182" y="174"/>
                    </a:lnTo>
                    <a:lnTo>
                      <a:pt x="185" y="204"/>
                    </a:lnTo>
                  </a:path>
                </a:pathLst>
              </a:custGeom>
              <a:noFill/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3"/>
            <p:cNvGrpSpPr/>
            <p:nvPr/>
          </p:nvGrpSpPr>
          <p:grpSpPr>
            <a:xfrm>
              <a:off x="4713" y="3164"/>
              <a:ext cx="322" cy="449"/>
              <a:chOff x="4713" y="3164"/>
              <a:chExt cx="322" cy="449"/>
            </a:xfrm>
          </p:grpSpPr>
          <p:sp>
            <p:nvSpPr>
              <p:cNvPr id="184" name="Google Shape;184;p3"/>
              <p:cNvSpPr/>
              <p:nvPr/>
            </p:nvSpPr>
            <p:spPr>
              <a:xfrm>
                <a:off x="4719" y="3169"/>
                <a:ext cx="315" cy="441"/>
              </a:xfrm>
              <a:custGeom>
                <a:rect b="b" l="l" r="r" t="t"/>
                <a:pathLst>
                  <a:path extrusionOk="0" h="441" w="315">
                    <a:moveTo>
                      <a:pt x="314" y="0"/>
                    </a:moveTo>
                    <a:lnTo>
                      <a:pt x="304" y="51"/>
                    </a:lnTo>
                    <a:lnTo>
                      <a:pt x="284" y="87"/>
                    </a:lnTo>
                    <a:lnTo>
                      <a:pt x="248" y="120"/>
                    </a:lnTo>
                    <a:lnTo>
                      <a:pt x="204" y="156"/>
                    </a:lnTo>
                    <a:lnTo>
                      <a:pt x="153" y="193"/>
                    </a:lnTo>
                    <a:lnTo>
                      <a:pt x="112" y="226"/>
                    </a:lnTo>
                    <a:lnTo>
                      <a:pt x="79" y="279"/>
                    </a:lnTo>
                    <a:lnTo>
                      <a:pt x="56" y="326"/>
                    </a:lnTo>
                    <a:lnTo>
                      <a:pt x="45" y="369"/>
                    </a:lnTo>
                    <a:lnTo>
                      <a:pt x="32" y="404"/>
                    </a:lnTo>
                    <a:lnTo>
                      <a:pt x="17" y="434"/>
                    </a:lnTo>
                    <a:lnTo>
                      <a:pt x="0" y="440"/>
                    </a:lnTo>
                    <a:lnTo>
                      <a:pt x="23" y="438"/>
                    </a:lnTo>
                    <a:lnTo>
                      <a:pt x="39" y="438"/>
                    </a:lnTo>
                    <a:lnTo>
                      <a:pt x="66" y="400"/>
                    </a:lnTo>
                    <a:lnTo>
                      <a:pt x="76" y="360"/>
                    </a:lnTo>
                    <a:lnTo>
                      <a:pt x="89" y="326"/>
                    </a:lnTo>
                    <a:lnTo>
                      <a:pt x="112" y="283"/>
                    </a:lnTo>
                    <a:lnTo>
                      <a:pt x="142" y="253"/>
                    </a:lnTo>
                    <a:lnTo>
                      <a:pt x="163" y="222"/>
                    </a:lnTo>
                    <a:lnTo>
                      <a:pt x="201" y="197"/>
                    </a:lnTo>
                    <a:lnTo>
                      <a:pt x="237" y="176"/>
                    </a:lnTo>
                    <a:lnTo>
                      <a:pt x="270" y="130"/>
                    </a:lnTo>
                    <a:lnTo>
                      <a:pt x="286" y="97"/>
                    </a:lnTo>
                    <a:lnTo>
                      <a:pt x="302" y="68"/>
                    </a:lnTo>
                    <a:lnTo>
                      <a:pt x="314" y="0"/>
                    </a:lnTo>
                  </a:path>
                </a:pathLst>
              </a:custGeom>
              <a:solidFill>
                <a:srgbClr val="00C0E0"/>
              </a:solidFill>
              <a:ln cap="rnd" cmpd="sng" w="12700">
                <a:solidFill>
                  <a:srgbClr val="00C0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4713" y="3164"/>
                <a:ext cx="322" cy="449"/>
              </a:xfrm>
              <a:custGeom>
                <a:rect b="b" l="l" r="r" t="t"/>
                <a:pathLst>
                  <a:path extrusionOk="0" h="449" w="322">
                    <a:moveTo>
                      <a:pt x="0" y="448"/>
                    </a:moveTo>
                    <a:lnTo>
                      <a:pt x="30" y="434"/>
                    </a:lnTo>
                    <a:lnTo>
                      <a:pt x="48" y="408"/>
                    </a:lnTo>
                    <a:lnTo>
                      <a:pt x="58" y="362"/>
                    </a:lnTo>
                    <a:lnTo>
                      <a:pt x="85" y="283"/>
                    </a:lnTo>
                    <a:lnTo>
                      <a:pt x="128" y="222"/>
                    </a:lnTo>
                    <a:lnTo>
                      <a:pt x="212" y="163"/>
                    </a:lnTo>
                    <a:lnTo>
                      <a:pt x="249" y="135"/>
                    </a:lnTo>
                    <a:lnTo>
                      <a:pt x="303" y="77"/>
                    </a:lnTo>
                    <a:lnTo>
                      <a:pt x="316" y="29"/>
                    </a:lnTo>
                    <a:lnTo>
                      <a:pt x="321" y="0"/>
                    </a:lnTo>
                  </a:path>
                </a:pathLst>
              </a:custGeom>
              <a:noFill/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6" name="Google Shape;186;p3"/>
          <p:cNvGrpSpPr/>
          <p:nvPr/>
        </p:nvGrpSpPr>
        <p:grpSpPr>
          <a:xfrm>
            <a:off x="6683375" y="3133725"/>
            <a:ext cx="325438" cy="457200"/>
            <a:chOff x="4210" y="1974"/>
            <a:chExt cx="205" cy="288"/>
          </a:xfrm>
        </p:grpSpPr>
        <p:sp>
          <p:nvSpPr>
            <p:cNvPr id="187" name="Google Shape;187;p3"/>
            <p:cNvSpPr/>
            <p:nvPr/>
          </p:nvSpPr>
          <p:spPr>
            <a:xfrm>
              <a:off x="4210" y="1974"/>
              <a:ext cx="199" cy="288"/>
            </a:xfrm>
            <a:custGeom>
              <a:rect b="b" l="l" r="r" t="t"/>
              <a:pathLst>
                <a:path extrusionOk="0" h="288" w="199">
                  <a:moveTo>
                    <a:pt x="162" y="47"/>
                  </a:moveTo>
                  <a:lnTo>
                    <a:pt x="137" y="13"/>
                  </a:lnTo>
                  <a:lnTo>
                    <a:pt x="106" y="1"/>
                  </a:lnTo>
                  <a:lnTo>
                    <a:pt x="66" y="0"/>
                  </a:lnTo>
                  <a:lnTo>
                    <a:pt x="31" y="22"/>
                  </a:lnTo>
                  <a:lnTo>
                    <a:pt x="7" y="61"/>
                  </a:lnTo>
                  <a:lnTo>
                    <a:pt x="0" y="107"/>
                  </a:lnTo>
                  <a:lnTo>
                    <a:pt x="4" y="173"/>
                  </a:lnTo>
                  <a:lnTo>
                    <a:pt x="28" y="207"/>
                  </a:lnTo>
                  <a:lnTo>
                    <a:pt x="52" y="228"/>
                  </a:lnTo>
                  <a:lnTo>
                    <a:pt x="85" y="245"/>
                  </a:lnTo>
                  <a:lnTo>
                    <a:pt x="104" y="275"/>
                  </a:lnTo>
                  <a:lnTo>
                    <a:pt x="129" y="287"/>
                  </a:lnTo>
                  <a:lnTo>
                    <a:pt x="161" y="285"/>
                  </a:lnTo>
                  <a:lnTo>
                    <a:pt x="182" y="266"/>
                  </a:lnTo>
                  <a:lnTo>
                    <a:pt x="195" y="239"/>
                  </a:lnTo>
                  <a:lnTo>
                    <a:pt x="198" y="206"/>
                  </a:lnTo>
                  <a:lnTo>
                    <a:pt x="186" y="175"/>
                  </a:lnTo>
                  <a:lnTo>
                    <a:pt x="190" y="132"/>
                  </a:lnTo>
                  <a:lnTo>
                    <a:pt x="180" y="86"/>
                  </a:lnTo>
                  <a:lnTo>
                    <a:pt x="162" y="47"/>
                  </a:lnTo>
                </a:path>
              </a:pathLst>
            </a:custGeom>
            <a:solidFill>
              <a:srgbClr val="E0A080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259" y="1974"/>
              <a:ext cx="156" cy="264"/>
            </a:xfrm>
            <a:custGeom>
              <a:rect b="b" l="l" r="r" t="t"/>
              <a:pathLst>
                <a:path extrusionOk="0" h="264" w="156">
                  <a:moveTo>
                    <a:pt x="126" y="43"/>
                  </a:moveTo>
                  <a:lnTo>
                    <a:pt x="107" y="12"/>
                  </a:lnTo>
                  <a:lnTo>
                    <a:pt x="83" y="1"/>
                  </a:lnTo>
                  <a:lnTo>
                    <a:pt x="52" y="0"/>
                  </a:lnTo>
                  <a:lnTo>
                    <a:pt x="25" y="20"/>
                  </a:lnTo>
                  <a:lnTo>
                    <a:pt x="6" y="56"/>
                  </a:lnTo>
                  <a:lnTo>
                    <a:pt x="0" y="98"/>
                  </a:lnTo>
                  <a:lnTo>
                    <a:pt x="3" y="157"/>
                  </a:lnTo>
                  <a:lnTo>
                    <a:pt x="22" y="189"/>
                  </a:lnTo>
                  <a:lnTo>
                    <a:pt x="40" y="208"/>
                  </a:lnTo>
                  <a:lnTo>
                    <a:pt x="67" y="224"/>
                  </a:lnTo>
                  <a:lnTo>
                    <a:pt x="81" y="251"/>
                  </a:lnTo>
                  <a:lnTo>
                    <a:pt x="102" y="263"/>
                  </a:lnTo>
                  <a:lnTo>
                    <a:pt x="126" y="261"/>
                  </a:lnTo>
                  <a:lnTo>
                    <a:pt x="144" y="243"/>
                  </a:lnTo>
                  <a:lnTo>
                    <a:pt x="153" y="219"/>
                  </a:lnTo>
                  <a:lnTo>
                    <a:pt x="155" y="189"/>
                  </a:lnTo>
                  <a:lnTo>
                    <a:pt x="146" y="159"/>
                  </a:lnTo>
                  <a:lnTo>
                    <a:pt x="148" y="121"/>
                  </a:lnTo>
                  <a:lnTo>
                    <a:pt x="142" y="79"/>
                  </a:lnTo>
                  <a:lnTo>
                    <a:pt x="126" y="43"/>
                  </a:lnTo>
                </a:path>
              </a:pathLst>
            </a:custGeom>
            <a:solidFill>
              <a:srgbClr val="E0A0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3"/>
          <p:cNvGrpSpPr/>
          <p:nvPr/>
        </p:nvGrpSpPr>
        <p:grpSpPr>
          <a:xfrm>
            <a:off x="5449888" y="3798888"/>
            <a:ext cx="2139950" cy="1643062"/>
            <a:chOff x="3433" y="2393"/>
            <a:chExt cx="1348" cy="1035"/>
          </a:xfrm>
        </p:grpSpPr>
        <p:sp>
          <p:nvSpPr>
            <p:cNvPr id="190" name="Google Shape;190;p3"/>
            <p:cNvSpPr/>
            <p:nvPr/>
          </p:nvSpPr>
          <p:spPr>
            <a:xfrm>
              <a:off x="3954" y="2393"/>
              <a:ext cx="827" cy="697"/>
            </a:xfrm>
            <a:custGeom>
              <a:rect b="b" l="l" r="r" t="t"/>
              <a:pathLst>
                <a:path extrusionOk="0" h="697" w="827">
                  <a:moveTo>
                    <a:pt x="316" y="0"/>
                  </a:moveTo>
                  <a:lnTo>
                    <a:pt x="156" y="137"/>
                  </a:lnTo>
                  <a:lnTo>
                    <a:pt x="59" y="264"/>
                  </a:lnTo>
                  <a:lnTo>
                    <a:pt x="0" y="483"/>
                  </a:lnTo>
                  <a:lnTo>
                    <a:pt x="156" y="368"/>
                  </a:lnTo>
                  <a:lnTo>
                    <a:pt x="243" y="286"/>
                  </a:lnTo>
                  <a:lnTo>
                    <a:pt x="290" y="234"/>
                  </a:lnTo>
                  <a:lnTo>
                    <a:pt x="243" y="366"/>
                  </a:lnTo>
                  <a:lnTo>
                    <a:pt x="231" y="486"/>
                  </a:lnTo>
                  <a:lnTo>
                    <a:pt x="227" y="696"/>
                  </a:lnTo>
                  <a:lnTo>
                    <a:pt x="253" y="635"/>
                  </a:lnTo>
                  <a:lnTo>
                    <a:pt x="307" y="548"/>
                  </a:lnTo>
                  <a:lnTo>
                    <a:pt x="393" y="483"/>
                  </a:lnTo>
                  <a:lnTo>
                    <a:pt x="472" y="449"/>
                  </a:lnTo>
                  <a:lnTo>
                    <a:pt x="664" y="359"/>
                  </a:lnTo>
                  <a:lnTo>
                    <a:pt x="826" y="209"/>
                  </a:lnTo>
                  <a:lnTo>
                    <a:pt x="776" y="173"/>
                  </a:lnTo>
                  <a:lnTo>
                    <a:pt x="731" y="191"/>
                  </a:lnTo>
                  <a:lnTo>
                    <a:pt x="654" y="194"/>
                  </a:lnTo>
                  <a:lnTo>
                    <a:pt x="561" y="184"/>
                  </a:lnTo>
                  <a:lnTo>
                    <a:pt x="479" y="160"/>
                  </a:lnTo>
                  <a:lnTo>
                    <a:pt x="353" y="170"/>
                  </a:lnTo>
                  <a:lnTo>
                    <a:pt x="316" y="0"/>
                  </a:lnTo>
                </a:path>
              </a:pathLst>
            </a:custGeom>
            <a:solidFill>
              <a:srgbClr val="E0E0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832" y="2617"/>
              <a:ext cx="447" cy="768"/>
            </a:xfrm>
            <a:custGeom>
              <a:rect b="b" l="l" r="r" t="t"/>
              <a:pathLst>
                <a:path extrusionOk="0" h="768" w="447">
                  <a:moveTo>
                    <a:pt x="393" y="0"/>
                  </a:moveTo>
                  <a:lnTo>
                    <a:pt x="446" y="39"/>
                  </a:lnTo>
                  <a:lnTo>
                    <a:pt x="441" y="149"/>
                  </a:lnTo>
                  <a:lnTo>
                    <a:pt x="338" y="231"/>
                  </a:lnTo>
                  <a:lnTo>
                    <a:pt x="263" y="502"/>
                  </a:lnTo>
                  <a:lnTo>
                    <a:pt x="0" y="767"/>
                  </a:lnTo>
                  <a:lnTo>
                    <a:pt x="121" y="394"/>
                  </a:lnTo>
                  <a:lnTo>
                    <a:pt x="254" y="191"/>
                  </a:lnTo>
                  <a:lnTo>
                    <a:pt x="274" y="66"/>
                  </a:lnTo>
                  <a:lnTo>
                    <a:pt x="393" y="0"/>
                  </a:lnTo>
                </a:path>
              </a:pathLst>
            </a:custGeom>
            <a:solidFill>
              <a:srgbClr val="FF00A0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" name="Google Shape;192;p3"/>
            <p:cNvGrpSpPr/>
            <p:nvPr/>
          </p:nvGrpSpPr>
          <p:grpSpPr>
            <a:xfrm>
              <a:off x="3433" y="2659"/>
              <a:ext cx="650" cy="769"/>
              <a:chOff x="3433" y="2659"/>
              <a:chExt cx="650" cy="769"/>
            </a:xfrm>
          </p:grpSpPr>
          <p:grpSp>
            <p:nvGrpSpPr>
              <p:cNvPr id="193" name="Google Shape;193;p3"/>
              <p:cNvGrpSpPr/>
              <p:nvPr/>
            </p:nvGrpSpPr>
            <p:grpSpPr>
              <a:xfrm>
                <a:off x="3433" y="2659"/>
                <a:ext cx="557" cy="620"/>
                <a:chOff x="3433" y="2659"/>
                <a:chExt cx="557" cy="620"/>
              </a:xfrm>
            </p:grpSpPr>
            <p:sp>
              <p:nvSpPr>
                <p:cNvPr id="194" name="Google Shape;194;p3"/>
                <p:cNvSpPr/>
                <p:nvPr/>
              </p:nvSpPr>
              <p:spPr>
                <a:xfrm>
                  <a:off x="3433" y="2659"/>
                  <a:ext cx="557" cy="620"/>
                </a:xfrm>
                <a:custGeom>
                  <a:rect b="b" l="l" r="r" t="t"/>
                  <a:pathLst>
                    <a:path extrusionOk="0" h="620" w="557">
                      <a:moveTo>
                        <a:pt x="474" y="60"/>
                      </a:moveTo>
                      <a:lnTo>
                        <a:pt x="424" y="160"/>
                      </a:lnTo>
                      <a:lnTo>
                        <a:pt x="339" y="140"/>
                      </a:lnTo>
                      <a:lnTo>
                        <a:pt x="261" y="117"/>
                      </a:lnTo>
                      <a:lnTo>
                        <a:pt x="190" y="85"/>
                      </a:lnTo>
                      <a:lnTo>
                        <a:pt x="139" y="63"/>
                      </a:lnTo>
                      <a:lnTo>
                        <a:pt x="43" y="0"/>
                      </a:lnTo>
                      <a:lnTo>
                        <a:pt x="16" y="11"/>
                      </a:lnTo>
                      <a:lnTo>
                        <a:pt x="13" y="71"/>
                      </a:lnTo>
                      <a:lnTo>
                        <a:pt x="53" y="127"/>
                      </a:lnTo>
                      <a:lnTo>
                        <a:pt x="20" y="120"/>
                      </a:lnTo>
                      <a:lnTo>
                        <a:pt x="0" y="147"/>
                      </a:lnTo>
                      <a:lnTo>
                        <a:pt x="6" y="173"/>
                      </a:lnTo>
                      <a:lnTo>
                        <a:pt x="34" y="207"/>
                      </a:lnTo>
                      <a:lnTo>
                        <a:pt x="20" y="220"/>
                      </a:lnTo>
                      <a:lnTo>
                        <a:pt x="6" y="241"/>
                      </a:lnTo>
                      <a:lnTo>
                        <a:pt x="6" y="265"/>
                      </a:lnTo>
                      <a:lnTo>
                        <a:pt x="20" y="306"/>
                      </a:lnTo>
                      <a:lnTo>
                        <a:pt x="66" y="345"/>
                      </a:lnTo>
                      <a:lnTo>
                        <a:pt x="46" y="358"/>
                      </a:lnTo>
                      <a:lnTo>
                        <a:pt x="37" y="392"/>
                      </a:lnTo>
                      <a:lnTo>
                        <a:pt x="49" y="426"/>
                      </a:lnTo>
                      <a:lnTo>
                        <a:pt x="91" y="446"/>
                      </a:lnTo>
                      <a:lnTo>
                        <a:pt x="144" y="466"/>
                      </a:lnTo>
                      <a:lnTo>
                        <a:pt x="187" y="502"/>
                      </a:lnTo>
                      <a:lnTo>
                        <a:pt x="220" y="536"/>
                      </a:lnTo>
                      <a:lnTo>
                        <a:pt x="250" y="569"/>
                      </a:lnTo>
                      <a:lnTo>
                        <a:pt x="285" y="606"/>
                      </a:lnTo>
                      <a:lnTo>
                        <a:pt x="346" y="619"/>
                      </a:lnTo>
                      <a:lnTo>
                        <a:pt x="465" y="466"/>
                      </a:lnTo>
                      <a:lnTo>
                        <a:pt x="485" y="352"/>
                      </a:lnTo>
                      <a:lnTo>
                        <a:pt x="492" y="286"/>
                      </a:lnTo>
                      <a:lnTo>
                        <a:pt x="522" y="252"/>
                      </a:lnTo>
                      <a:lnTo>
                        <a:pt x="545" y="217"/>
                      </a:lnTo>
                      <a:lnTo>
                        <a:pt x="556" y="164"/>
                      </a:lnTo>
                      <a:lnTo>
                        <a:pt x="553" y="128"/>
                      </a:lnTo>
                      <a:lnTo>
                        <a:pt x="541" y="99"/>
                      </a:lnTo>
                      <a:lnTo>
                        <a:pt x="522" y="69"/>
                      </a:lnTo>
                      <a:lnTo>
                        <a:pt x="500" y="57"/>
                      </a:lnTo>
                      <a:lnTo>
                        <a:pt x="474" y="60"/>
                      </a:lnTo>
                    </a:path>
                  </a:pathLst>
                </a:custGeom>
                <a:solidFill>
                  <a:srgbClr val="E0A080"/>
                </a:solidFill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5" name="Google Shape;195;p3"/>
                <p:cNvGrpSpPr/>
                <p:nvPr/>
              </p:nvGrpSpPr>
              <p:grpSpPr>
                <a:xfrm>
                  <a:off x="3467" y="2753"/>
                  <a:ext cx="414" cy="303"/>
                  <a:chOff x="3467" y="2753"/>
                  <a:chExt cx="414" cy="303"/>
                </a:xfrm>
              </p:grpSpPr>
              <p:sp>
                <p:nvSpPr>
                  <p:cNvPr id="196" name="Google Shape;196;p3"/>
                  <p:cNvSpPr/>
                  <p:nvPr/>
                </p:nvSpPr>
                <p:spPr>
                  <a:xfrm>
                    <a:off x="3479" y="2779"/>
                    <a:ext cx="294" cy="104"/>
                  </a:xfrm>
                  <a:custGeom>
                    <a:rect b="b" l="l" r="r" t="t"/>
                    <a:pathLst>
                      <a:path extrusionOk="0" h="104" w="294">
                        <a:moveTo>
                          <a:pt x="0" y="0"/>
                        </a:moveTo>
                        <a:lnTo>
                          <a:pt x="65" y="49"/>
                        </a:lnTo>
                        <a:lnTo>
                          <a:pt x="145" y="87"/>
                        </a:lnTo>
                        <a:lnTo>
                          <a:pt x="228" y="103"/>
                        </a:lnTo>
                        <a:lnTo>
                          <a:pt x="293" y="103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7" name="Google Shape;197;p3"/>
                  <p:cNvSpPr/>
                  <p:nvPr/>
                </p:nvSpPr>
                <p:spPr>
                  <a:xfrm>
                    <a:off x="3467" y="2872"/>
                    <a:ext cx="214" cy="97"/>
                  </a:xfrm>
                  <a:custGeom>
                    <a:rect b="b" l="l" r="r" t="t"/>
                    <a:pathLst>
                      <a:path extrusionOk="0" h="97" w="214">
                        <a:moveTo>
                          <a:pt x="0" y="0"/>
                        </a:moveTo>
                        <a:lnTo>
                          <a:pt x="49" y="39"/>
                        </a:lnTo>
                        <a:lnTo>
                          <a:pt x="123" y="76"/>
                        </a:lnTo>
                        <a:lnTo>
                          <a:pt x="213" y="96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" name="Google Shape;198;p3"/>
                  <p:cNvSpPr/>
                  <p:nvPr/>
                </p:nvSpPr>
                <p:spPr>
                  <a:xfrm>
                    <a:off x="3499" y="3004"/>
                    <a:ext cx="144" cy="52"/>
                  </a:xfrm>
                  <a:custGeom>
                    <a:rect b="b" l="l" r="r" t="t"/>
                    <a:pathLst>
                      <a:path extrusionOk="0" h="52" w="144">
                        <a:moveTo>
                          <a:pt x="0" y="0"/>
                        </a:moveTo>
                        <a:lnTo>
                          <a:pt x="68" y="34"/>
                        </a:lnTo>
                        <a:lnTo>
                          <a:pt x="143" y="51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" name="Google Shape;199;p3"/>
                  <p:cNvSpPr/>
                  <p:nvPr/>
                </p:nvSpPr>
                <p:spPr>
                  <a:xfrm>
                    <a:off x="3870" y="2753"/>
                    <a:ext cx="11" cy="64"/>
                  </a:xfrm>
                  <a:custGeom>
                    <a:rect b="b" l="l" r="r" t="t"/>
                    <a:pathLst>
                      <a:path extrusionOk="0" h="64" w="11">
                        <a:moveTo>
                          <a:pt x="5" y="63"/>
                        </a:moveTo>
                        <a:lnTo>
                          <a:pt x="0" y="36"/>
                        </a:lnTo>
                        <a:lnTo>
                          <a:pt x="1" y="21"/>
                        </a:lnTo>
                        <a:lnTo>
                          <a:pt x="10" y="0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00" name="Google Shape;200;p3"/>
              <p:cNvSpPr/>
              <p:nvPr/>
            </p:nvSpPr>
            <p:spPr>
              <a:xfrm>
                <a:off x="3694" y="2971"/>
                <a:ext cx="389" cy="457"/>
              </a:xfrm>
              <a:custGeom>
                <a:rect b="b" l="l" r="r" t="t"/>
                <a:pathLst>
                  <a:path extrusionOk="0" h="457" w="389">
                    <a:moveTo>
                      <a:pt x="231" y="0"/>
                    </a:moveTo>
                    <a:lnTo>
                      <a:pt x="311" y="55"/>
                    </a:lnTo>
                    <a:lnTo>
                      <a:pt x="388" y="127"/>
                    </a:lnTo>
                    <a:lnTo>
                      <a:pt x="385" y="169"/>
                    </a:lnTo>
                    <a:lnTo>
                      <a:pt x="367" y="208"/>
                    </a:lnTo>
                    <a:lnTo>
                      <a:pt x="327" y="287"/>
                    </a:lnTo>
                    <a:lnTo>
                      <a:pt x="252" y="386"/>
                    </a:lnTo>
                    <a:lnTo>
                      <a:pt x="168" y="456"/>
                    </a:lnTo>
                    <a:lnTo>
                      <a:pt x="78" y="432"/>
                    </a:lnTo>
                    <a:lnTo>
                      <a:pt x="24" y="393"/>
                    </a:lnTo>
                    <a:lnTo>
                      <a:pt x="0" y="345"/>
                    </a:lnTo>
                    <a:lnTo>
                      <a:pt x="0" y="280"/>
                    </a:lnTo>
                    <a:lnTo>
                      <a:pt x="24" y="287"/>
                    </a:lnTo>
                    <a:lnTo>
                      <a:pt x="78" y="261"/>
                    </a:lnTo>
                    <a:lnTo>
                      <a:pt x="118" y="214"/>
                    </a:lnTo>
                    <a:lnTo>
                      <a:pt x="194" y="124"/>
                    </a:lnTo>
                    <a:lnTo>
                      <a:pt x="231" y="0"/>
                    </a:lnTo>
                  </a:path>
                </a:pathLst>
              </a:custGeom>
              <a:solidFill>
                <a:srgbClr val="C0E0FF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0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Affecting Width of Confidence Interval</a:t>
            </a:r>
            <a:endParaRPr/>
          </a:p>
        </p:txBody>
      </p:sp>
      <p:pic>
        <p:nvPicPr>
          <p:cNvPr id="725" name="Google Shape;725;p30"/>
          <p:cNvPicPr preferRelativeResize="0"/>
          <p:nvPr/>
        </p:nvPicPr>
        <p:blipFill rotWithShape="1">
          <a:blip r:embed="rId3">
            <a:alphaModFix/>
          </a:blip>
          <a:srcRect b="29643" l="16164" r="48696" t="23929"/>
          <a:stretch/>
        </p:blipFill>
        <p:spPr>
          <a:xfrm>
            <a:off x="762000" y="2182813"/>
            <a:ext cx="3390900" cy="2519362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0"/>
          <p:cNvSpPr/>
          <p:nvPr/>
        </p:nvSpPr>
        <p:spPr>
          <a:xfrm>
            <a:off x="3757613" y="1608138"/>
            <a:ext cx="565626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Size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0"/>
          <p:cNvSpPr/>
          <p:nvPr/>
        </p:nvSpPr>
        <p:spPr>
          <a:xfrm>
            <a:off x="457200" y="5137150"/>
            <a:ext cx="5656263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Small sample Size 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Wider confidence interval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30"/>
          <p:cNvPicPr preferRelativeResize="0"/>
          <p:nvPr/>
        </p:nvPicPr>
        <p:blipFill rotWithShape="1">
          <a:blip r:embed="rId4">
            <a:alphaModFix/>
          </a:blip>
          <a:srcRect b="29820" l="16163" r="48598" t="24107"/>
          <a:stretch/>
        </p:blipFill>
        <p:spPr>
          <a:xfrm>
            <a:off x="4891088" y="2330450"/>
            <a:ext cx="3390900" cy="24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0"/>
          <p:cNvSpPr/>
          <p:nvPr/>
        </p:nvSpPr>
        <p:spPr>
          <a:xfrm>
            <a:off x="4572000" y="5321300"/>
            <a:ext cx="43434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Larger sample Size 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Narrow confidence interval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1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Affecting Width of Confidence Interval</a:t>
            </a:r>
            <a:endParaRPr/>
          </a:p>
        </p:txBody>
      </p:sp>
      <p:pic>
        <p:nvPicPr>
          <p:cNvPr id="735" name="Google Shape;735;p31"/>
          <p:cNvPicPr preferRelativeResize="0"/>
          <p:nvPr/>
        </p:nvPicPr>
        <p:blipFill rotWithShape="1">
          <a:blip r:embed="rId3">
            <a:alphaModFix/>
          </a:blip>
          <a:srcRect b="36785" l="11746" r="48395" t="24107"/>
          <a:stretch/>
        </p:blipFill>
        <p:spPr>
          <a:xfrm>
            <a:off x="304800" y="1676400"/>
            <a:ext cx="4179888" cy="230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1"/>
          <p:cNvPicPr preferRelativeResize="0"/>
          <p:nvPr/>
        </p:nvPicPr>
        <p:blipFill rotWithShape="1">
          <a:blip r:embed="rId4">
            <a:alphaModFix/>
          </a:blip>
          <a:srcRect b="35625" l="12083" r="49564" t="23839"/>
          <a:stretch/>
        </p:blipFill>
        <p:spPr>
          <a:xfrm>
            <a:off x="4711700" y="1695450"/>
            <a:ext cx="3890963" cy="2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1"/>
          <p:cNvPicPr preferRelativeResize="0"/>
          <p:nvPr/>
        </p:nvPicPr>
        <p:blipFill rotWithShape="1">
          <a:blip r:embed="rId5">
            <a:alphaModFix/>
          </a:blip>
          <a:srcRect b="37621" l="15915" r="46602" t="33214"/>
          <a:stretch/>
        </p:blipFill>
        <p:spPr>
          <a:xfrm>
            <a:off x="304800" y="4267200"/>
            <a:ext cx="48768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1"/>
          <p:cNvPicPr preferRelativeResize="0"/>
          <p:nvPr/>
        </p:nvPicPr>
        <p:blipFill rotWithShape="1">
          <a:blip r:embed="rId6">
            <a:alphaModFix/>
          </a:blip>
          <a:srcRect b="31696" l="22141" r="49666" t="25626"/>
          <a:stretch/>
        </p:blipFill>
        <p:spPr>
          <a:xfrm>
            <a:off x="5649913" y="4138613"/>
            <a:ext cx="2808287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2"/>
          <p:cNvSpPr txBox="1"/>
          <p:nvPr>
            <p:ph type="title"/>
          </p:nvPr>
        </p:nvSpPr>
        <p:spPr>
          <a:xfrm>
            <a:off x="2286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- Example</a:t>
            </a:r>
            <a:endParaRPr/>
          </a:p>
        </p:txBody>
      </p:sp>
      <p:sp>
        <p:nvSpPr>
          <p:cNvPr id="744" name="Google Shape;744;p32"/>
          <p:cNvSpPr txBox="1"/>
          <p:nvPr/>
        </p:nvSpPr>
        <p:spPr>
          <a:xfrm>
            <a:off x="381000" y="1752600"/>
            <a:ext cx="79248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interval  communicates: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accurate our estimate is likely to be!</a:t>
            </a:r>
            <a:endParaRPr/>
          </a:p>
        </p:txBody>
      </p:sp>
      <p:pic>
        <p:nvPicPr>
          <p:cNvPr id="745" name="Google Shape;745;p32"/>
          <p:cNvPicPr preferRelativeResize="0"/>
          <p:nvPr/>
        </p:nvPicPr>
        <p:blipFill rotWithShape="1">
          <a:blip r:embed="rId3">
            <a:alphaModFix/>
          </a:blip>
          <a:srcRect b="29464" l="16766" r="48395" t="26249"/>
          <a:stretch/>
        </p:blipFill>
        <p:spPr>
          <a:xfrm>
            <a:off x="1905000" y="2663825"/>
            <a:ext cx="4852988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3"/>
          <p:cNvSpPr txBox="1"/>
          <p:nvPr>
            <p:ph type="title"/>
          </p:nvPr>
        </p:nvSpPr>
        <p:spPr>
          <a:xfrm>
            <a:off x="2286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- Example</a:t>
            </a:r>
            <a:endParaRPr/>
          </a:p>
        </p:txBody>
      </p:sp>
      <p:pic>
        <p:nvPicPr>
          <p:cNvPr id="751" name="Google Shape;751;p33"/>
          <p:cNvPicPr preferRelativeResize="0"/>
          <p:nvPr/>
        </p:nvPicPr>
        <p:blipFill rotWithShape="1">
          <a:blip r:embed="rId3">
            <a:alphaModFix/>
          </a:blip>
          <a:srcRect b="30899" l="7629" r="0" t="13733"/>
          <a:stretch/>
        </p:blipFill>
        <p:spPr>
          <a:xfrm>
            <a:off x="228600" y="2362200"/>
            <a:ext cx="8686800" cy="333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138" y="2743200"/>
            <a:ext cx="2846387" cy="35814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</p:pic>
      <p:sp>
        <p:nvSpPr>
          <p:cNvPr id="761" name="Google Shape;761;p34"/>
          <p:cNvSpPr/>
          <p:nvPr/>
        </p:nvSpPr>
        <p:spPr>
          <a:xfrm>
            <a:off x="311150" y="1758950"/>
            <a:ext cx="2570163" cy="869157"/>
          </a:xfrm>
          <a:prstGeom prst="wedgeRoundRectCallout">
            <a:avLst>
              <a:gd fmla="val -28574" name="adj1"/>
              <a:gd fmla="val 66667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4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Limits </a:t>
            </a:r>
            <a:br>
              <a:rPr lang="en-US"/>
            </a:br>
            <a:r>
              <a:rPr lang="en-US"/>
              <a:t>for Population Mean</a:t>
            </a:r>
            <a:endParaRPr/>
          </a:p>
        </p:txBody>
      </p:sp>
      <p:graphicFrame>
        <p:nvGraphicFramePr>
          <p:cNvPr id="763" name="Google Shape;763;p34"/>
          <p:cNvGraphicFramePr/>
          <p:nvPr/>
        </p:nvGraphicFramePr>
        <p:xfrm>
          <a:off x="3767138" y="2438400"/>
          <a:ext cx="4876800" cy="3505200"/>
        </p:xfrm>
        <a:graphic>
          <a:graphicData uri="http://schemas.openxmlformats.org/presentationml/2006/ole">
            <mc:AlternateContent>
              <mc:Choice Requires="v">
                <p:oleObj r:id="rId5" imgH="3505200" imgW="4876800" progId="" spid="_x0000_s1">
                  <p:embed/>
                </p:oleObj>
              </mc:Choice>
              <mc:Fallback>
                <p:oleObj r:id="rId6" imgH="3505200" imgW="4876800" progId="">
                  <p:embed/>
                  <p:pic>
                    <p:nvPicPr>
                      <p:cNvPr id="763" name="Google Shape;763;p34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767138" y="2438400"/>
                        <a:ext cx="4876800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4" name="Google Shape;764;p34"/>
          <p:cNvSpPr/>
          <p:nvPr/>
        </p:nvSpPr>
        <p:spPr>
          <a:xfrm>
            <a:off x="328613" y="1785938"/>
            <a:ext cx="3121025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 = </a:t>
            </a:r>
            <a:b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Statistic ± Error</a:t>
            </a:r>
            <a:endParaRPr/>
          </a:p>
        </p:txBody>
      </p:sp>
      <p:sp>
        <p:nvSpPr>
          <p:cNvPr id="765" name="Google Shape;765;p34"/>
          <p:cNvSpPr/>
          <p:nvPr/>
        </p:nvSpPr>
        <p:spPr>
          <a:xfrm>
            <a:off x="1585913" y="5794375"/>
            <a:ext cx="1057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CECECE"/>
                </a:solidFill>
                <a:latin typeface="Arial"/>
                <a:ea typeface="Arial"/>
                <a:cs typeface="Arial"/>
                <a:sym typeface="Arial"/>
              </a:rPr>
              <a:t>© 1984-1994 T/Maker Co.</a:t>
            </a:r>
            <a:endParaRPr/>
          </a:p>
        </p:txBody>
      </p:sp>
      <p:sp>
        <p:nvSpPr>
          <p:cNvPr id="766" name="Google Shape;766;p34"/>
          <p:cNvSpPr/>
          <p:nvPr/>
        </p:nvSpPr>
        <p:spPr>
          <a:xfrm>
            <a:off x="6019800" y="2514600"/>
            <a:ext cx="1066800" cy="4572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CF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4"/>
          <p:cNvSpPr/>
          <p:nvPr/>
        </p:nvSpPr>
        <p:spPr>
          <a:xfrm>
            <a:off x="4614334" y="3090331"/>
            <a:ext cx="1066800" cy="4572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CF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4"/>
          <p:cNvSpPr/>
          <p:nvPr/>
        </p:nvSpPr>
        <p:spPr>
          <a:xfrm>
            <a:off x="6671734" y="3716864"/>
            <a:ext cx="1066800" cy="4572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CF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4"/>
          <p:cNvSpPr/>
          <p:nvPr/>
        </p:nvSpPr>
        <p:spPr>
          <a:xfrm>
            <a:off x="4631267" y="4783664"/>
            <a:ext cx="1066800" cy="4572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CF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5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Samples Have Same Interval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6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Samples Have Same Interval</a:t>
            </a:r>
            <a:endParaRPr/>
          </a:p>
        </p:txBody>
      </p:sp>
      <p:cxnSp>
        <p:nvCxnSpPr>
          <p:cNvPr id="788" name="Google Shape;788;p36"/>
          <p:cNvCxnSpPr/>
          <p:nvPr/>
        </p:nvCxnSpPr>
        <p:spPr>
          <a:xfrm>
            <a:off x="4610100" y="2247900"/>
            <a:ext cx="0" cy="1439863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pSp>
        <p:nvGrpSpPr>
          <p:cNvPr id="789" name="Google Shape;789;p36"/>
          <p:cNvGrpSpPr/>
          <p:nvPr/>
        </p:nvGrpSpPr>
        <p:grpSpPr>
          <a:xfrm>
            <a:off x="914400" y="2225675"/>
            <a:ext cx="7392988" cy="1270000"/>
            <a:chOff x="576" y="1402"/>
            <a:chExt cx="4657" cy="800"/>
          </a:xfrm>
        </p:grpSpPr>
        <p:sp>
          <p:nvSpPr>
            <p:cNvPr id="790" name="Google Shape;790;p36"/>
            <p:cNvSpPr/>
            <p:nvPr/>
          </p:nvSpPr>
          <p:spPr>
            <a:xfrm>
              <a:off x="2904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2328" y="799"/>
                  </a:moveTo>
                  <a:lnTo>
                    <a:pt x="2083" y="788"/>
                  </a:lnTo>
                  <a:lnTo>
                    <a:pt x="1958" y="780"/>
                  </a:lnTo>
                  <a:lnTo>
                    <a:pt x="1838" y="767"/>
                  </a:lnTo>
                  <a:lnTo>
                    <a:pt x="1715" y="748"/>
                  </a:lnTo>
                  <a:lnTo>
                    <a:pt x="1595" y="724"/>
                  </a:lnTo>
                  <a:lnTo>
                    <a:pt x="1470" y="690"/>
                  </a:lnTo>
                  <a:lnTo>
                    <a:pt x="1225" y="599"/>
                  </a:lnTo>
                  <a:lnTo>
                    <a:pt x="982" y="467"/>
                  </a:lnTo>
                  <a:lnTo>
                    <a:pt x="737" y="311"/>
                  </a:lnTo>
                  <a:lnTo>
                    <a:pt x="613" y="232"/>
                  </a:lnTo>
                  <a:lnTo>
                    <a:pt x="488" y="158"/>
                  </a:lnTo>
                  <a:lnTo>
                    <a:pt x="368" y="91"/>
                  </a:lnTo>
                  <a:lnTo>
                    <a:pt x="245" y="43"/>
                  </a:lnTo>
                  <a:lnTo>
                    <a:pt x="124" y="11"/>
                  </a:ln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76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0" y="799"/>
                  </a:moveTo>
                  <a:lnTo>
                    <a:pt x="245" y="788"/>
                  </a:lnTo>
                  <a:lnTo>
                    <a:pt x="368" y="780"/>
                  </a:lnTo>
                  <a:lnTo>
                    <a:pt x="490" y="767"/>
                  </a:lnTo>
                  <a:lnTo>
                    <a:pt x="613" y="748"/>
                  </a:lnTo>
                  <a:lnTo>
                    <a:pt x="737" y="724"/>
                  </a:lnTo>
                  <a:lnTo>
                    <a:pt x="858" y="690"/>
                  </a:lnTo>
                  <a:lnTo>
                    <a:pt x="1102" y="599"/>
                  </a:lnTo>
                  <a:lnTo>
                    <a:pt x="1346" y="467"/>
                  </a:lnTo>
                  <a:lnTo>
                    <a:pt x="1595" y="311"/>
                  </a:lnTo>
                  <a:lnTo>
                    <a:pt x="1715" y="232"/>
                  </a:lnTo>
                  <a:lnTo>
                    <a:pt x="1840" y="158"/>
                  </a:lnTo>
                  <a:lnTo>
                    <a:pt x="1960" y="91"/>
                  </a:lnTo>
                  <a:lnTo>
                    <a:pt x="2083" y="43"/>
                  </a:lnTo>
                  <a:lnTo>
                    <a:pt x="2208" y="11"/>
                  </a:lnTo>
                  <a:lnTo>
                    <a:pt x="2328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36"/>
          <p:cNvGrpSpPr/>
          <p:nvPr/>
        </p:nvGrpSpPr>
        <p:grpSpPr>
          <a:xfrm>
            <a:off x="6107113" y="1897063"/>
            <a:ext cx="735012" cy="909637"/>
            <a:chOff x="3847" y="1195"/>
            <a:chExt cx="463" cy="573"/>
          </a:xfrm>
        </p:grpSpPr>
        <p:grpSp>
          <p:nvGrpSpPr>
            <p:cNvPr id="793" name="Google Shape;793;p36"/>
            <p:cNvGrpSpPr/>
            <p:nvPr/>
          </p:nvGrpSpPr>
          <p:grpSpPr>
            <a:xfrm>
              <a:off x="3847" y="1210"/>
              <a:ext cx="463" cy="558"/>
              <a:chOff x="3847" y="1210"/>
              <a:chExt cx="463" cy="558"/>
            </a:xfrm>
          </p:grpSpPr>
          <p:grpSp>
            <p:nvGrpSpPr>
              <p:cNvPr id="794" name="Google Shape;794;p36"/>
              <p:cNvGrpSpPr/>
              <p:nvPr/>
            </p:nvGrpSpPr>
            <p:grpSpPr>
              <a:xfrm>
                <a:off x="3847" y="1210"/>
                <a:ext cx="456" cy="558"/>
                <a:chOff x="3847" y="1210"/>
                <a:chExt cx="456" cy="558"/>
              </a:xfrm>
            </p:grpSpPr>
            <p:sp>
              <p:nvSpPr>
                <p:cNvPr id="795" name="Google Shape;795;p36"/>
                <p:cNvSpPr/>
                <p:nvPr/>
              </p:nvSpPr>
              <p:spPr>
                <a:xfrm>
                  <a:off x="3847" y="1210"/>
                  <a:ext cx="307" cy="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000">
                      <a:solidFill>
                        <a:schemeClr val="lt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σ</a:t>
                  </a:r>
                  <a:endParaRPr/>
                </a:p>
              </p:txBody>
            </p:sp>
            <p:sp>
              <p:nvSpPr>
                <p:cNvPr id="796" name="Google Shape;796;p36"/>
                <p:cNvSpPr/>
                <p:nvPr/>
              </p:nvSpPr>
              <p:spPr>
                <a:xfrm>
                  <a:off x="4042" y="1395"/>
                  <a:ext cx="261" cy="3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3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/>
                </a:p>
              </p:txBody>
            </p:sp>
          </p:grpSp>
          <p:sp>
            <p:nvSpPr>
              <p:cNvPr id="797" name="Google Shape;797;p36"/>
              <p:cNvSpPr/>
              <p:nvPr/>
            </p:nvSpPr>
            <p:spPr>
              <a:xfrm>
                <a:off x="4182" y="1491"/>
                <a:ext cx="128" cy="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8" name="Google Shape;798;p36"/>
            <p:cNvSpPr/>
            <p:nvPr/>
          </p:nvSpPr>
          <p:spPr>
            <a:xfrm>
              <a:off x="4058" y="1195"/>
              <a:ext cx="247" cy="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_</a:t>
              </a:r>
              <a:endParaRPr/>
            </a:p>
          </p:txBody>
        </p:sp>
      </p:grpSp>
      <p:cxnSp>
        <p:nvCxnSpPr>
          <p:cNvPr id="799" name="Google Shape;799;p36"/>
          <p:cNvCxnSpPr/>
          <p:nvPr/>
        </p:nvCxnSpPr>
        <p:spPr>
          <a:xfrm>
            <a:off x="800100" y="3570288"/>
            <a:ext cx="7620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800" name="Google Shape;800;p36"/>
          <p:cNvSpPr/>
          <p:nvPr/>
        </p:nvSpPr>
        <p:spPr>
          <a:xfrm>
            <a:off x="8269288" y="3335338"/>
            <a:ext cx="7493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240213" y="3730625"/>
            <a:ext cx="80168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7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</a:t>
            </a:r>
            <a:endParaRPr/>
          </a:p>
        </p:txBody>
      </p:sp>
      <p:cxnSp>
        <p:nvCxnSpPr>
          <p:cNvPr id="811" name="Google Shape;811;p37"/>
          <p:cNvCxnSpPr/>
          <p:nvPr/>
        </p:nvCxnSpPr>
        <p:spPr>
          <a:xfrm>
            <a:off x="4610100" y="2247900"/>
            <a:ext cx="0" cy="1439863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pSp>
        <p:nvGrpSpPr>
          <p:cNvPr id="812" name="Google Shape;812;p37"/>
          <p:cNvGrpSpPr/>
          <p:nvPr/>
        </p:nvGrpSpPr>
        <p:grpSpPr>
          <a:xfrm>
            <a:off x="914400" y="2225675"/>
            <a:ext cx="7392988" cy="1270000"/>
            <a:chOff x="576" y="1402"/>
            <a:chExt cx="4657" cy="800"/>
          </a:xfrm>
        </p:grpSpPr>
        <p:sp>
          <p:nvSpPr>
            <p:cNvPr id="813" name="Google Shape;813;p37"/>
            <p:cNvSpPr/>
            <p:nvPr/>
          </p:nvSpPr>
          <p:spPr>
            <a:xfrm>
              <a:off x="2904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2328" y="799"/>
                  </a:moveTo>
                  <a:lnTo>
                    <a:pt x="2083" y="788"/>
                  </a:lnTo>
                  <a:lnTo>
                    <a:pt x="1958" y="780"/>
                  </a:lnTo>
                  <a:lnTo>
                    <a:pt x="1838" y="767"/>
                  </a:lnTo>
                  <a:lnTo>
                    <a:pt x="1715" y="748"/>
                  </a:lnTo>
                  <a:lnTo>
                    <a:pt x="1595" y="724"/>
                  </a:lnTo>
                  <a:lnTo>
                    <a:pt x="1470" y="690"/>
                  </a:lnTo>
                  <a:lnTo>
                    <a:pt x="1225" y="599"/>
                  </a:lnTo>
                  <a:lnTo>
                    <a:pt x="982" y="467"/>
                  </a:lnTo>
                  <a:lnTo>
                    <a:pt x="737" y="311"/>
                  </a:lnTo>
                  <a:lnTo>
                    <a:pt x="613" y="232"/>
                  </a:lnTo>
                  <a:lnTo>
                    <a:pt x="488" y="158"/>
                  </a:lnTo>
                  <a:lnTo>
                    <a:pt x="368" y="91"/>
                  </a:lnTo>
                  <a:lnTo>
                    <a:pt x="245" y="43"/>
                  </a:lnTo>
                  <a:lnTo>
                    <a:pt x="124" y="11"/>
                  </a:ln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576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0" y="799"/>
                  </a:moveTo>
                  <a:lnTo>
                    <a:pt x="245" y="788"/>
                  </a:lnTo>
                  <a:lnTo>
                    <a:pt x="368" y="780"/>
                  </a:lnTo>
                  <a:lnTo>
                    <a:pt x="490" y="767"/>
                  </a:lnTo>
                  <a:lnTo>
                    <a:pt x="613" y="748"/>
                  </a:lnTo>
                  <a:lnTo>
                    <a:pt x="737" y="724"/>
                  </a:lnTo>
                  <a:lnTo>
                    <a:pt x="858" y="690"/>
                  </a:lnTo>
                  <a:lnTo>
                    <a:pt x="1102" y="599"/>
                  </a:lnTo>
                  <a:lnTo>
                    <a:pt x="1346" y="467"/>
                  </a:lnTo>
                  <a:lnTo>
                    <a:pt x="1595" y="311"/>
                  </a:lnTo>
                  <a:lnTo>
                    <a:pt x="1715" y="232"/>
                  </a:lnTo>
                  <a:lnTo>
                    <a:pt x="1840" y="158"/>
                  </a:lnTo>
                  <a:lnTo>
                    <a:pt x="1960" y="91"/>
                  </a:lnTo>
                  <a:lnTo>
                    <a:pt x="2083" y="43"/>
                  </a:lnTo>
                  <a:lnTo>
                    <a:pt x="2208" y="11"/>
                  </a:lnTo>
                  <a:lnTo>
                    <a:pt x="2328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37"/>
          <p:cNvGrpSpPr/>
          <p:nvPr/>
        </p:nvGrpSpPr>
        <p:grpSpPr>
          <a:xfrm>
            <a:off x="6107113" y="1897063"/>
            <a:ext cx="735012" cy="909637"/>
            <a:chOff x="3847" y="1195"/>
            <a:chExt cx="463" cy="573"/>
          </a:xfrm>
        </p:grpSpPr>
        <p:grpSp>
          <p:nvGrpSpPr>
            <p:cNvPr id="816" name="Google Shape;816;p37"/>
            <p:cNvGrpSpPr/>
            <p:nvPr/>
          </p:nvGrpSpPr>
          <p:grpSpPr>
            <a:xfrm>
              <a:off x="3847" y="1210"/>
              <a:ext cx="463" cy="558"/>
              <a:chOff x="3847" y="1210"/>
              <a:chExt cx="463" cy="558"/>
            </a:xfrm>
          </p:grpSpPr>
          <p:grpSp>
            <p:nvGrpSpPr>
              <p:cNvPr id="817" name="Google Shape;817;p37"/>
              <p:cNvGrpSpPr/>
              <p:nvPr/>
            </p:nvGrpSpPr>
            <p:grpSpPr>
              <a:xfrm>
                <a:off x="3847" y="1210"/>
                <a:ext cx="456" cy="558"/>
                <a:chOff x="3847" y="1210"/>
                <a:chExt cx="456" cy="558"/>
              </a:xfrm>
            </p:grpSpPr>
            <p:sp>
              <p:nvSpPr>
                <p:cNvPr id="818" name="Google Shape;818;p37"/>
                <p:cNvSpPr/>
                <p:nvPr/>
              </p:nvSpPr>
              <p:spPr>
                <a:xfrm>
                  <a:off x="3847" y="1210"/>
                  <a:ext cx="307" cy="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000">
                      <a:solidFill>
                        <a:schemeClr val="lt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σ</a:t>
                  </a:r>
                  <a:endParaRPr/>
                </a:p>
              </p:txBody>
            </p:sp>
            <p:sp>
              <p:nvSpPr>
                <p:cNvPr id="819" name="Google Shape;819;p37"/>
                <p:cNvSpPr/>
                <p:nvPr/>
              </p:nvSpPr>
              <p:spPr>
                <a:xfrm>
                  <a:off x="4042" y="1395"/>
                  <a:ext cx="261" cy="3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3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/>
                </a:p>
              </p:txBody>
            </p:sp>
          </p:grpSp>
          <p:sp>
            <p:nvSpPr>
              <p:cNvPr id="820" name="Google Shape;820;p37"/>
              <p:cNvSpPr/>
              <p:nvPr/>
            </p:nvSpPr>
            <p:spPr>
              <a:xfrm>
                <a:off x="4182" y="1491"/>
                <a:ext cx="128" cy="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1" name="Google Shape;821;p37"/>
            <p:cNvSpPr/>
            <p:nvPr/>
          </p:nvSpPr>
          <p:spPr>
            <a:xfrm>
              <a:off x="4058" y="1195"/>
              <a:ext cx="247" cy="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_</a:t>
              </a:r>
              <a:endParaRPr/>
            </a:p>
          </p:txBody>
        </p:sp>
      </p:grpSp>
      <p:cxnSp>
        <p:nvCxnSpPr>
          <p:cNvPr id="822" name="Google Shape;822;p37"/>
          <p:cNvCxnSpPr/>
          <p:nvPr/>
        </p:nvCxnSpPr>
        <p:spPr>
          <a:xfrm>
            <a:off x="800100" y="3570288"/>
            <a:ext cx="7620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823" name="Google Shape;823;p37"/>
          <p:cNvSpPr/>
          <p:nvPr/>
        </p:nvSpPr>
        <p:spPr>
          <a:xfrm>
            <a:off x="8269288" y="3335338"/>
            <a:ext cx="7493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24" name="Google Shape;824;p37"/>
          <p:cNvSpPr/>
          <p:nvPr/>
        </p:nvSpPr>
        <p:spPr>
          <a:xfrm>
            <a:off x="4240213" y="3730625"/>
            <a:ext cx="80168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endParaRPr/>
          </a:p>
        </p:txBody>
      </p:sp>
      <p:sp>
        <p:nvSpPr>
          <p:cNvPr id="825" name="Google Shape;825;p37"/>
          <p:cNvSpPr/>
          <p:nvPr/>
        </p:nvSpPr>
        <p:spPr>
          <a:xfrm>
            <a:off x="239713" y="1643063"/>
            <a:ext cx="27590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525" lIns="92075" spcFirstLastPara="1" rIns="92075" wrap="square" tIns="1365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± Z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4" name="Google Shape;834;p38"/>
          <p:cNvCxnSpPr/>
          <p:nvPr/>
        </p:nvCxnSpPr>
        <p:spPr>
          <a:xfrm>
            <a:off x="52578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835" name="Google Shape;835;p38"/>
          <p:cNvCxnSpPr/>
          <p:nvPr/>
        </p:nvCxnSpPr>
        <p:spPr>
          <a:xfrm>
            <a:off x="38862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836" name="Google Shape;836;p38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</a:t>
            </a:r>
            <a:endParaRPr/>
          </a:p>
        </p:txBody>
      </p:sp>
      <p:sp>
        <p:nvSpPr>
          <p:cNvPr id="837" name="Google Shape;837;p38"/>
          <p:cNvSpPr/>
          <p:nvPr/>
        </p:nvSpPr>
        <p:spPr>
          <a:xfrm>
            <a:off x="3367087" y="4419600"/>
            <a:ext cx="2500313" cy="82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68%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38"/>
          <p:cNvCxnSpPr/>
          <p:nvPr/>
        </p:nvCxnSpPr>
        <p:spPr>
          <a:xfrm>
            <a:off x="4610100" y="2247900"/>
            <a:ext cx="0" cy="1439863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pSp>
        <p:nvGrpSpPr>
          <p:cNvPr id="839" name="Google Shape;839;p38"/>
          <p:cNvGrpSpPr/>
          <p:nvPr/>
        </p:nvGrpSpPr>
        <p:grpSpPr>
          <a:xfrm>
            <a:off x="914400" y="2225675"/>
            <a:ext cx="7392988" cy="1270000"/>
            <a:chOff x="576" y="1402"/>
            <a:chExt cx="4657" cy="800"/>
          </a:xfrm>
        </p:grpSpPr>
        <p:sp>
          <p:nvSpPr>
            <p:cNvPr id="840" name="Google Shape;840;p38"/>
            <p:cNvSpPr/>
            <p:nvPr/>
          </p:nvSpPr>
          <p:spPr>
            <a:xfrm>
              <a:off x="2904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2328" y="799"/>
                  </a:moveTo>
                  <a:lnTo>
                    <a:pt x="2083" y="788"/>
                  </a:lnTo>
                  <a:lnTo>
                    <a:pt x="1958" y="780"/>
                  </a:lnTo>
                  <a:lnTo>
                    <a:pt x="1838" y="767"/>
                  </a:lnTo>
                  <a:lnTo>
                    <a:pt x="1715" y="748"/>
                  </a:lnTo>
                  <a:lnTo>
                    <a:pt x="1595" y="724"/>
                  </a:lnTo>
                  <a:lnTo>
                    <a:pt x="1470" y="690"/>
                  </a:lnTo>
                  <a:lnTo>
                    <a:pt x="1225" y="599"/>
                  </a:lnTo>
                  <a:lnTo>
                    <a:pt x="982" y="467"/>
                  </a:lnTo>
                  <a:lnTo>
                    <a:pt x="737" y="311"/>
                  </a:lnTo>
                  <a:lnTo>
                    <a:pt x="613" y="232"/>
                  </a:lnTo>
                  <a:lnTo>
                    <a:pt x="488" y="158"/>
                  </a:lnTo>
                  <a:lnTo>
                    <a:pt x="368" y="91"/>
                  </a:lnTo>
                  <a:lnTo>
                    <a:pt x="245" y="43"/>
                  </a:lnTo>
                  <a:lnTo>
                    <a:pt x="124" y="11"/>
                  </a:ln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576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0" y="799"/>
                  </a:moveTo>
                  <a:lnTo>
                    <a:pt x="245" y="788"/>
                  </a:lnTo>
                  <a:lnTo>
                    <a:pt x="368" y="780"/>
                  </a:lnTo>
                  <a:lnTo>
                    <a:pt x="490" y="767"/>
                  </a:lnTo>
                  <a:lnTo>
                    <a:pt x="613" y="748"/>
                  </a:lnTo>
                  <a:lnTo>
                    <a:pt x="737" y="724"/>
                  </a:lnTo>
                  <a:lnTo>
                    <a:pt x="858" y="690"/>
                  </a:lnTo>
                  <a:lnTo>
                    <a:pt x="1102" y="599"/>
                  </a:lnTo>
                  <a:lnTo>
                    <a:pt x="1346" y="467"/>
                  </a:lnTo>
                  <a:lnTo>
                    <a:pt x="1595" y="311"/>
                  </a:lnTo>
                  <a:lnTo>
                    <a:pt x="1715" y="232"/>
                  </a:lnTo>
                  <a:lnTo>
                    <a:pt x="1840" y="158"/>
                  </a:lnTo>
                  <a:lnTo>
                    <a:pt x="1960" y="91"/>
                  </a:lnTo>
                  <a:lnTo>
                    <a:pt x="2083" y="43"/>
                  </a:lnTo>
                  <a:lnTo>
                    <a:pt x="2208" y="11"/>
                  </a:lnTo>
                  <a:lnTo>
                    <a:pt x="2328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2" name="Google Shape;842;p38"/>
          <p:cNvGrpSpPr/>
          <p:nvPr/>
        </p:nvGrpSpPr>
        <p:grpSpPr>
          <a:xfrm>
            <a:off x="6107113" y="1897063"/>
            <a:ext cx="735012" cy="909637"/>
            <a:chOff x="3847" y="1195"/>
            <a:chExt cx="463" cy="573"/>
          </a:xfrm>
        </p:grpSpPr>
        <p:grpSp>
          <p:nvGrpSpPr>
            <p:cNvPr id="843" name="Google Shape;843;p38"/>
            <p:cNvGrpSpPr/>
            <p:nvPr/>
          </p:nvGrpSpPr>
          <p:grpSpPr>
            <a:xfrm>
              <a:off x="3847" y="1210"/>
              <a:ext cx="463" cy="558"/>
              <a:chOff x="3847" y="1210"/>
              <a:chExt cx="463" cy="558"/>
            </a:xfrm>
          </p:grpSpPr>
          <p:grpSp>
            <p:nvGrpSpPr>
              <p:cNvPr id="844" name="Google Shape;844;p38"/>
              <p:cNvGrpSpPr/>
              <p:nvPr/>
            </p:nvGrpSpPr>
            <p:grpSpPr>
              <a:xfrm>
                <a:off x="3847" y="1210"/>
                <a:ext cx="456" cy="558"/>
                <a:chOff x="3847" y="1210"/>
                <a:chExt cx="456" cy="558"/>
              </a:xfrm>
            </p:grpSpPr>
            <p:sp>
              <p:nvSpPr>
                <p:cNvPr id="845" name="Google Shape;845;p38"/>
                <p:cNvSpPr/>
                <p:nvPr/>
              </p:nvSpPr>
              <p:spPr>
                <a:xfrm>
                  <a:off x="3847" y="1210"/>
                  <a:ext cx="307" cy="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000">
                      <a:solidFill>
                        <a:schemeClr val="lt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σ</a:t>
                  </a:r>
                  <a:endParaRPr/>
                </a:p>
              </p:txBody>
            </p:sp>
            <p:sp>
              <p:nvSpPr>
                <p:cNvPr id="846" name="Google Shape;846;p38"/>
                <p:cNvSpPr/>
                <p:nvPr/>
              </p:nvSpPr>
              <p:spPr>
                <a:xfrm>
                  <a:off x="4042" y="1395"/>
                  <a:ext cx="261" cy="3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3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/>
                </a:p>
              </p:txBody>
            </p:sp>
          </p:grpSp>
          <p:sp>
            <p:nvSpPr>
              <p:cNvPr id="847" name="Google Shape;847;p38"/>
              <p:cNvSpPr/>
              <p:nvPr/>
            </p:nvSpPr>
            <p:spPr>
              <a:xfrm>
                <a:off x="4182" y="1491"/>
                <a:ext cx="128" cy="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8" name="Google Shape;848;p38"/>
            <p:cNvSpPr/>
            <p:nvPr/>
          </p:nvSpPr>
          <p:spPr>
            <a:xfrm>
              <a:off x="4058" y="1195"/>
              <a:ext cx="247" cy="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_</a:t>
              </a:r>
              <a:endParaRPr/>
            </a:p>
          </p:txBody>
        </p:sp>
      </p:grpSp>
      <p:cxnSp>
        <p:nvCxnSpPr>
          <p:cNvPr id="849" name="Google Shape;849;p38"/>
          <p:cNvCxnSpPr/>
          <p:nvPr/>
        </p:nvCxnSpPr>
        <p:spPr>
          <a:xfrm>
            <a:off x="800100" y="3581400"/>
            <a:ext cx="7620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850" name="Google Shape;850;p38"/>
          <p:cNvCxnSpPr/>
          <p:nvPr/>
        </p:nvCxnSpPr>
        <p:spPr>
          <a:xfrm>
            <a:off x="3886200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851" name="Google Shape;851;p38"/>
          <p:cNvCxnSpPr/>
          <p:nvPr/>
        </p:nvCxnSpPr>
        <p:spPr>
          <a:xfrm>
            <a:off x="5291666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852" name="Google Shape;852;p38"/>
          <p:cNvSpPr/>
          <p:nvPr/>
        </p:nvSpPr>
        <p:spPr>
          <a:xfrm>
            <a:off x="8269288" y="3335338"/>
            <a:ext cx="7493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53" name="Google Shape;853;p38"/>
          <p:cNvSpPr/>
          <p:nvPr/>
        </p:nvSpPr>
        <p:spPr>
          <a:xfrm>
            <a:off x="4240213" y="3730625"/>
            <a:ext cx="80168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endParaRPr/>
          </a:p>
        </p:txBody>
      </p:sp>
      <p:sp>
        <p:nvSpPr>
          <p:cNvPr id="854" name="Google Shape;854;p38"/>
          <p:cNvSpPr/>
          <p:nvPr/>
        </p:nvSpPr>
        <p:spPr>
          <a:xfrm>
            <a:off x="239713" y="1643063"/>
            <a:ext cx="27590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525" lIns="92075" spcFirstLastPara="1" rIns="92075" wrap="square" tIns="1365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± Z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55" name="Google Shape;855;p38"/>
          <p:cNvSpPr/>
          <p:nvPr/>
        </p:nvSpPr>
        <p:spPr>
          <a:xfrm>
            <a:off x="4876800" y="3808100"/>
            <a:ext cx="3756025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</a:t>
            </a: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56" name="Google Shape;856;p38"/>
          <p:cNvSpPr/>
          <p:nvPr/>
        </p:nvSpPr>
        <p:spPr>
          <a:xfrm>
            <a:off x="1577975" y="3778250"/>
            <a:ext cx="3756025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                 μ</a:t>
            </a:r>
            <a:r>
              <a:rPr b="1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5" name="Google Shape;865;p39"/>
          <p:cNvCxnSpPr/>
          <p:nvPr/>
        </p:nvCxnSpPr>
        <p:spPr>
          <a:xfrm>
            <a:off x="52578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866" name="Google Shape;866;p39"/>
          <p:cNvCxnSpPr/>
          <p:nvPr/>
        </p:nvCxnSpPr>
        <p:spPr>
          <a:xfrm>
            <a:off x="38862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867" name="Google Shape;867;p39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</a:t>
            </a:r>
            <a:endParaRPr/>
          </a:p>
        </p:txBody>
      </p:sp>
      <p:sp>
        <p:nvSpPr>
          <p:cNvPr id="868" name="Google Shape;868;p39"/>
          <p:cNvSpPr/>
          <p:nvPr/>
        </p:nvSpPr>
        <p:spPr>
          <a:xfrm>
            <a:off x="3367087" y="4419600"/>
            <a:ext cx="2500313" cy="82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68%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9" name="Google Shape;869;p39"/>
          <p:cNvCxnSpPr/>
          <p:nvPr/>
        </p:nvCxnSpPr>
        <p:spPr>
          <a:xfrm>
            <a:off x="4610100" y="2247900"/>
            <a:ext cx="0" cy="1439863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pSp>
        <p:nvGrpSpPr>
          <p:cNvPr id="870" name="Google Shape;870;p39"/>
          <p:cNvGrpSpPr/>
          <p:nvPr/>
        </p:nvGrpSpPr>
        <p:grpSpPr>
          <a:xfrm>
            <a:off x="914400" y="2225675"/>
            <a:ext cx="7392988" cy="1270000"/>
            <a:chOff x="576" y="1402"/>
            <a:chExt cx="4657" cy="800"/>
          </a:xfrm>
        </p:grpSpPr>
        <p:sp>
          <p:nvSpPr>
            <p:cNvPr id="871" name="Google Shape;871;p39"/>
            <p:cNvSpPr/>
            <p:nvPr/>
          </p:nvSpPr>
          <p:spPr>
            <a:xfrm>
              <a:off x="2904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2328" y="799"/>
                  </a:moveTo>
                  <a:lnTo>
                    <a:pt x="2083" y="788"/>
                  </a:lnTo>
                  <a:lnTo>
                    <a:pt x="1958" y="780"/>
                  </a:lnTo>
                  <a:lnTo>
                    <a:pt x="1838" y="767"/>
                  </a:lnTo>
                  <a:lnTo>
                    <a:pt x="1715" y="748"/>
                  </a:lnTo>
                  <a:lnTo>
                    <a:pt x="1595" y="724"/>
                  </a:lnTo>
                  <a:lnTo>
                    <a:pt x="1470" y="690"/>
                  </a:lnTo>
                  <a:lnTo>
                    <a:pt x="1225" y="599"/>
                  </a:lnTo>
                  <a:lnTo>
                    <a:pt x="982" y="467"/>
                  </a:lnTo>
                  <a:lnTo>
                    <a:pt x="737" y="311"/>
                  </a:lnTo>
                  <a:lnTo>
                    <a:pt x="613" y="232"/>
                  </a:lnTo>
                  <a:lnTo>
                    <a:pt x="488" y="158"/>
                  </a:lnTo>
                  <a:lnTo>
                    <a:pt x="368" y="91"/>
                  </a:lnTo>
                  <a:lnTo>
                    <a:pt x="245" y="43"/>
                  </a:lnTo>
                  <a:lnTo>
                    <a:pt x="124" y="11"/>
                  </a:ln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576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0" y="799"/>
                  </a:moveTo>
                  <a:lnTo>
                    <a:pt x="245" y="788"/>
                  </a:lnTo>
                  <a:lnTo>
                    <a:pt x="368" y="780"/>
                  </a:lnTo>
                  <a:lnTo>
                    <a:pt x="490" y="767"/>
                  </a:lnTo>
                  <a:lnTo>
                    <a:pt x="613" y="748"/>
                  </a:lnTo>
                  <a:lnTo>
                    <a:pt x="737" y="724"/>
                  </a:lnTo>
                  <a:lnTo>
                    <a:pt x="858" y="690"/>
                  </a:lnTo>
                  <a:lnTo>
                    <a:pt x="1102" y="599"/>
                  </a:lnTo>
                  <a:lnTo>
                    <a:pt x="1346" y="467"/>
                  </a:lnTo>
                  <a:lnTo>
                    <a:pt x="1595" y="311"/>
                  </a:lnTo>
                  <a:lnTo>
                    <a:pt x="1715" y="232"/>
                  </a:lnTo>
                  <a:lnTo>
                    <a:pt x="1840" y="158"/>
                  </a:lnTo>
                  <a:lnTo>
                    <a:pt x="1960" y="91"/>
                  </a:lnTo>
                  <a:lnTo>
                    <a:pt x="2083" y="43"/>
                  </a:lnTo>
                  <a:lnTo>
                    <a:pt x="2208" y="11"/>
                  </a:lnTo>
                  <a:lnTo>
                    <a:pt x="2328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3" name="Google Shape;873;p39"/>
          <p:cNvGrpSpPr/>
          <p:nvPr/>
        </p:nvGrpSpPr>
        <p:grpSpPr>
          <a:xfrm>
            <a:off x="6107113" y="1897063"/>
            <a:ext cx="735012" cy="909637"/>
            <a:chOff x="3847" y="1195"/>
            <a:chExt cx="463" cy="573"/>
          </a:xfrm>
        </p:grpSpPr>
        <p:grpSp>
          <p:nvGrpSpPr>
            <p:cNvPr id="874" name="Google Shape;874;p39"/>
            <p:cNvGrpSpPr/>
            <p:nvPr/>
          </p:nvGrpSpPr>
          <p:grpSpPr>
            <a:xfrm>
              <a:off x="3847" y="1210"/>
              <a:ext cx="463" cy="558"/>
              <a:chOff x="3847" y="1210"/>
              <a:chExt cx="463" cy="558"/>
            </a:xfrm>
          </p:grpSpPr>
          <p:grpSp>
            <p:nvGrpSpPr>
              <p:cNvPr id="875" name="Google Shape;875;p39"/>
              <p:cNvGrpSpPr/>
              <p:nvPr/>
            </p:nvGrpSpPr>
            <p:grpSpPr>
              <a:xfrm>
                <a:off x="3847" y="1210"/>
                <a:ext cx="456" cy="558"/>
                <a:chOff x="3847" y="1210"/>
                <a:chExt cx="456" cy="558"/>
              </a:xfrm>
            </p:grpSpPr>
            <p:sp>
              <p:nvSpPr>
                <p:cNvPr id="876" name="Google Shape;876;p39"/>
                <p:cNvSpPr/>
                <p:nvPr/>
              </p:nvSpPr>
              <p:spPr>
                <a:xfrm>
                  <a:off x="3847" y="1210"/>
                  <a:ext cx="307" cy="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000">
                      <a:solidFill>
                        <a:schemeClr val="lt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σ</a:t>
                  </a:r>
                  <a:endParaRPr/>
                </a:p>
              </p:txBody>
            </p:sp>
            <p:sp>
              <p:nvSpPr>
                <p:cNvPr id="877" name="Google Shape;877;p39"/>
                <p:cNvSpPr/>
                <p:nvPr/>
              </p:nvSpPr>
              <p:spPr>
                <a:xfrm>
                  <a:off x="4042" y="1395"/>
                  <a:ext cx="261" cy="3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3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/>
                </a:p>
              </p:txBody>
            </p:sp>
          </p:grpSp>
          <p:sp>
            <p:nvSpPr>
              <p:cNvPr id="878" name="Google Shape;878;p39"/>
              <p:cNvSpPr/>
              <p:nvPr/>
            </p:nvSpPr>
            <p:spPr>
              <a:xfrm>
                <a:off x="4182" y="1491"/>
                <a:ext cx="128" cy="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9" name="Google Shape;879;p39"/>
            <p:cNvSpPr/>
            <p:nvPr/>
          </p:nvSpPr>
          <p:spPr>
            <a:xfrm>
              <a:off x="4058" y="1195"/>
              <a:ext cx="247" cy="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_</a:t>
              </a:r>
              <a:endParaRPr/>
            </a:p>
          </p:txBody>
        </p:sp>
      </p:grpSp>
      <p:cxnSp>
        <p:nvCxnSpPr>
          <p:cNvPr id="880" name="Google Shape;880;p39"/>
          <p:cNvCxnSpPr/>
          <p:nvPr/>
        </p:nvCxnSpPr>
        <p:spPr>
          <a:xfrm>
            <a:off x="800100" y="3581400"/>
            <a:ext cx="7620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881" name="Google Shape;881;p39"/>
          <p:cNvCxnSpPr/>
          <p:nvPr/>
        </p:nvCxnSpPr>
        <p:spPr>
          <a:xfrm>
            <a:off x="3886200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882" name="Google Shape;882;p39"/>
          <p:cNvCxnSpPr/>
          <p:nvPr/>
        </p:nvCxnSpPr>
        <p:spPr>
          <a:xfrm>
            <a:off x="5291666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883" name="Google Shape;883;p39"/>
          <p:cNvSpPr/>
          <p:nvPr/>
        </p:nvSpPr>
        <p:spPr>
          <a:xfrm>
            <a:off x="8269288" y="3335338"/>
            <a:ext cx="7493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84" name="Google Shape;884;p39"/>
          <p:cNvSpPr/>
          <p:nvPr/>
        </p:nvSpPr>
        <p:spPr>
          <a:xfrm>
            <a:off x="4240213" y="3730625"/>
            <a:ext cx="80168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endParaRPr/>
          </a:p>
        </p:txBody>
      </p:sp>
      <p:sp>
        <p:nvSpPr>
          <p:cNvPr id="885" name="Google Shape;885;p39"/>
          <p:cNvSpPr/>
          <p:nvPr/>
        </p:nvSpPr>
        <p:spPr>
          <a:xfrm>
            <a:off x="239713" y="1643063"/>
            <a:ext cx="27590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525" lIns="92075" spcFirstLastPara="1" rIns="92075" wrap="square" tIns="1365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± Z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86" name="Google Shape;886;p39"/>
          <p:cNvSpPr/>
          <p:nvPr/>
        </p:nvSpPr>
        <p:spPr>
          <a:xfrm>
            <a:off x="4876800" y="3808100"/>
            <a:ext cx="3756025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</a:t>
            </a: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87" name="Google Shape;887;p39"/>
          <p:cNvSpPr/>
          <p:nvPr/>
        </p:nvSpPr>
        <p:spPr>
          <a:xfrm>
            <a:off x="1577975" y="3778250"/>
            <a:ext cx="3756025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                 μ</a:t>
            </a:r>
            <a:r>
              <a:rPr b="1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88" name="Google Shape;888;p39"/>
          <p:cNvSpPr/>
          <p:nvPr/>
        </p:nvSpPr>
        <p:spPr>
          <a:xfrm>
            <a:off x="3273425" y="5278438"/>
            <a:ext cx="2500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95% Samples</a:t>
            </a:r>
            <a:endParaRPr/>
          </a:p>
        </p:txBody>
      </p:sp>
      <p:cxnSp>
        <p:nvCxnSpPr>
          <p:cNvPr id="889" name="Google Shape;889;p39"/>
          <p:cNvCxnSpPr/>
          <p:nvPr/>
        </p:nvCxnSpPr>
        <p:spPr>
          <a:xfrm>
            <a:off x="2667000" y="4652963"/>
            <a:ext cx="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890" name="Google Shape;890;p39"/>
          <p:cNvCxnSpPr/>
          <p:nvPr/>
        </p:nvCxnSpPr>
        <p:spPr>
          <a:xfrm>
            <a:off x="6324600" y="4652963"/>
            <a:ext cx="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891" name="Google Shape;891;p39"/>
          <p:cNvCxnSpPr/>
          <p:nvPr/>
        </p:nvCxnSpPr>
        <p:spPr>
          <a:xfrm>
            <a:off x="5524500" y="5472113"/>
            <a:ext cx="774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892" name="Google Shape;892;p39"/>
          <p:cNvCxnSpPr/>
          <p:nvPr/>
        </p:nvCxnSpPr>
        <p:spPr>
          <a:xfrm rot="10800000">
            <a:off x="2641600" y="5472113"/>
            <a:ext cx="82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893" name="Google Shape;893;p39"/>
          <p:cNvSpPr/>
          <p:nvPr/>
        </p:nvSpPr>
        <p:spPr>
          <a:xfrm>
            <a:off x="5405438" y="4132263"/>
            <a:ext cx="1798637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+2</a:t>
            </a: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94" name="Google Shape;894;p39"/>
          <p:cNvSpPr/>
          <p:nvPr/>
        </p:nvSpPr>
        <p:spPr>
          <a:xfrm>
            <a:off x="1789113" y="4132263"/>
            <a:ext cx="1798637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895" name="Google Shape;895;p39"/>
          <p:cNvCxnSpPr/>
          <p:nvPr/>
        </p:nvCxnSpPr>
        <p:spPr>
          <a:xfrm>
            <a:off x="6324600" y="3505200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896" name="Google Shape;896;p39"/>
          <p:cNvCxnSpPr/>
          <p:nvPr/>
        </p:nvCxnSpPr>
        <p:spPr>
          <a:xfrm>
            <a:off x="2667000" y="3479800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 txBox="1"/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</a:t>
            </a:r>
            <a:br>
              <a:rPr lang="en-US"/>
            </a:br>
            <a:r>
              <a:rPr lang="en-US"/>
              <a:t>to Estimation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0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Samples Have Same Interval</a:t>
            </a:r>
            <a:endParaRPr/>
          </a:p>
        </p:txBody>
      </p:sp>
      <p:pic>
        <p:nvPicPr>
          <p:cNvPr id="902" name="Google Shape;902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76400"/>
            <a:ext cx="8610600" cy="50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40"/>
          <p:cNvSpPr/>
          <p:nvPr/>
        </p:nvSpPr>
        <p:spPr>
          <a:xfrm>
            <a:off x="5791200" y="2971800"/>
            <a:ext cx="3124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Distribution of sample means approximates a normal distribution as the sample size gets larger, regardless of the population's distribution.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1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 Limit Theorem</a:t>
            </a:r>
            <a:endParaRPr/>
          </a:p>
        </p:txBody>
      </p:sp>
      <p:sp>
        <p:nvSpPr>
          <p:cNvPr id="909" name="Google Shape;909;p41"/>
          <p:cNvSpPr txBox="1"/>
          <p:nvPr>
            <p:ph idx="1" type="body"/>
          </p:nvPr>
        </p:nvSpPr>
        <p:spPr>
          <a:xfrm>
            <a:off x="609600" y="1828800"/>
            <a:ext cx="822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2"/>
                </a:solidFill>
              </a:rPr>
              <a:t>Sample sizes equal to or greater than 30 </a:t>
            </a:r>
            <a:r>
              <a:rPr lang="en-US" sz="2400"/>
              <a:t>are often considered sufficient for the CLT to hold.</a:t>
            </a:r>
            <a:endParaRPr/>
          </a:p>
          <a:p>
            <a:pPr indent="-571500" lvl="0" marL="5715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/>
              <a:t>A key aspect of CLT is that the </a:t>
            </a:r>
            <a:r>
              <a:rPr lang="en-US" sz="2400">
                <a:solidFill>
                  <a:schemeClr val="lt2"/>
                </a:solidFill>
              </a:rPr>
              <a:t>average of the sample means and standard deviations will equal the population mean and standard deviation</a:t>
            </a:r>
            <a:r>
              <a:rPr lang="en-US" sz="2400"/>
              <a:t>.</a:t>
            </a:r>
            <a:endParaRPr/>
          </a:p>
          <a:p>
            <a:pPr indent="-571500" lvl="0" marL="5715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/>
              <a:t>A sufficiently large sample size can predict the characteristics of a population more accurately.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2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 Limit Theorem</a:t>
            </a:r>
            <a:endParaRPr/>
          </a:p>
        </p:txBody>
      </p:sp>
      <p:sp>
        <p:nvSpPr>
          <p:cNvPr id="915" name="Google Shape;915;p42"/>
          <p:cNvSpPr txBox="1"/>
          <p:nvPr>
            <p:ph idx="1" type="body"/>
          </p:nvPr>
        </p:nvSpPr>
        <p:spPr>
          <a:xfrm>
            <a:off x="609600" y="1828800"/>
            <a:ext cx="82296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ook Antiqua"/>
              <a:buAutoNum type="arabicPeriod"/>
            </a:pPr>
            <a:r>
              <a:rPr b="1" lang="en-US" sz="2000">
                <a:solidFill>
                  <a:schemeClr val="lt2"/>
                </a:solidFill>
              </a:rPr>
              <a:t>Sampling is successive</a:t>
            </a:r>
            <a:r>
              <a:rPr b="1" lang="en-US" sz="2000"/>
              <a:t>. </a:t>
            </a:r>
            <a:r>
              <a:rPr lang="en-US" sz="2000"/>
              <a:t>This means some sample units are common with sample units selected on previous occasions.</a:t>
            </a:r>
            <a:endParaRPr/>
          </a:p>
          <a:p>
            <a:pPr indent="-571500" lvl="0" marL="5715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ook Antiqua"/>
              <a:buAutoNum type="arabicPeriod"/>
            </a:pPr>
            <a:r>
              <a:rPr b="1" lang="en-US" sz="2000">
                <a:solidFill>
                  <a:schemeClr val="lt2"/>
                </a:solidFill>
              </a:rPr>
              <a:t>Sampling is random. </a:t>
            </a:r>
            <a:r>
              <a:rPr lang="en-US" sz="2000"/>
              <a:t>All samples must be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selected at random</a:t>
            </a:r>
            <a:r>
              <a:rPr lang="en-US" sz="2000"/>
              <a:t> so that they have the same statistical possibility of being selected.</a:t>
            </a:r>
            <a:endParaRPr/>
          </a:p>
          <a:p>
            <a:pPr indent="-571500" lvl="0" marL="5715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ook Antiqua"/>
              <a:buAutoNum type="arabicPeriod"/>
            </a:pPr>
            <a:r>
              <a:rPr b="1" lang="en-US" sz="2000">
                <a:solidFill>
                  <a:schemeClr val="lt2"/>
                </a:solidFill>
              </a:rPr>
              <a:t>Samples should be independent</a:t>
            </a:r>
            <a:r>
              <a:rPr b="1" lang="en-US" sz="2000"/>
              <a:t>.</a:t>
            </a:r>
            <a:r>
              <a:rPr lang="en-US" sz="2000"/>
              <a:t> The selections or results from one sample should have no bearing on future samples or other sample results.</a:t>
            </a:r>
            <a:endParaRPr/>
          </a:p>
          <a:p>
            <a:pPr indent="-571500" lvl="0" marL="5715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ook Antiqua"/>
              <a:buAutoNum type="arabicPeriod"/>
            </a:pPr>
            <a:r>
              <a:rPr b="1" lang="en-US" sz="2000">
                <a:solidFill>
                  <a:schemeClr val="lt2"/>
                </a:solidFill>
              </a:rPr>
              <a:t>Samples should be limited. </a:t>
            </a:r>
            <a:r>
              <a:rPr lang="en-US" sz="2000"/>
              <a:t>It's often cited that a sample should be no more than 10% of a population if sampling is done without replacement. In general, larger population sizes warrant the use of larger sample sizes.</a:t>
            </a:r>
            <a:endParaRPr/>
          </a:p>
          <a:p>
            <a:pPr indent="-571500" lvl="0" marL="5715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ook Antiqua"/>
              <a:buAutoNum type="arabicPeriod"/>
            </a:pPr>
            <a:r>
              <a:rPr b="1" lang="en-US" sz="2000">
                <a:solidFill>
                  <a:schemeClr val="lt2"/>
                </a:solidFill>
              </a:rPr>
              <a:t>Sample size is increasing</a:t>
            </a:r>
            <a:r>
              <a:rPr b="1" lang="en-US" sz="2000"/>
              <a:t>.</a:t>
            </a:r>
            <a:r>
              <a:rPr lang="en-US" sz="2000"/>
              <a:t> The central limit theorem is relevant as more samples are selected.</a:t>
            </a:r>
            <a:endParaRPr/>
          </a:p>
          <a:p>
            <a:pPr indent="-444500" lvl="0" marL="5715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ook Antiqua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4" name="Google Shape;924;p43"/>
          <p:cNvCxnSpPr/>
          <p:nvPr/>
        </p:nvCxnSpPr>
        <p:spPr>
          <a:xfrm>
            <a:off x="52578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25" name="Google Shape;925;p43"/>
          <p:cNvCxnSpPr/>
          <p:nvPr/>
        </p:nvCxnSpPr>
        <p:spPr>
          <a:xfrm>
            <a:off x="38862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926" name="Google Shape;926;p43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</a:t>
            </a:r>
            <a:endParaRPr/>
          </a:p>
        </p:txBody>
      </p:sp>
      <p:sp>
        <p:nvSpPr>
          <p:cNvPr id="927" name="Google Shape;927;p43"/>
          <p:cNvSpPr/>
          <p:nvPr/>
        </p:nvSpPr>
        <p:spPr>
          <a:xfrm>
            <a:off x="3367087" y="4419600"/>
            <a:ext cx="2500313" cy="82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68%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Samples</a:t>
            </a:r>
            <a:endParaRPr b="1" sz="24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8" name="Google Shape;928;p43"/>
          <p:cNvCxnSpPr/>
          <p:nvPr/>
        </p:nvCxnSpPr>
        <p:spPr>
          <a:xfrm>
            <a:off x="4610100" y="2247900"/>
            <a:ext cx="0" cy="1439863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pSp>
        <p:nvGrpSpPr>
          <p:cNvPr id="929" name="Google Shape;929;p43"/>
          <p:cNvGrpSpPr/>
          <p:nvPr/>
        </p:nvGrpSpPr>
        <p:grpSpPr>
          <a:xfrm>
            <a:off x="914400" y="2225675"/>
            <a:ext cx="7392988" cy="1270000"/>
            <a:chOff x="576" y="1402"/>
            <a:chExt cx="4657" cy="800"/>
          </a:xfrm>
        </p:grpSpPr>
        <p:sp>
          <p:nvSpPr>
            <p:cNvPr id="930" name="Google Shape;930;p43"/>
            <p:cNvSpPr/>
            <p:nvPr/>
          </p:nvSpPr>
          <p:spPr>
            <a:xfrm>
              <a:off x="2904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2328" y="799"/>
                  </a:moveTo>
                  <a:lnTo>
                    <a:pt x="2083" y="788"/>
                  </a:lnTo>
                  <a:lnTo>
                    <a:pt x="1958" y="780"/>
                  </a:lnTo>
                  <a:lnTo>
                    <a:pt x="1838" y="767"/>
                  </a:lnTo>
                  <a:lnTo>
                    <a:pt x="1715" y="748"/>
                  </a:lnTo>
                  <a:lnTo>
                    <a:pt x="1595" y="724"/>
                  </a:lnTo>
                  <a:lnTo>
                    <a:pt x="1470" y="690"/>
                  </a:lnTo>
                  <a:lnTo>
                    <a:pt x="1225" y="599"/>
                  </a:lnTo>
                  <a:lnTo>
                    <a:pt x="982" y="467"/>
                  </a:lnTo>
                  <a:lnTo>
                    <a:pt x="737" y="311"/>
                  </a:lnTo>
                  <a:lnTo>
                    <a:pt x="613" y="232"/>
                  </a:lnTo>
                  <a:lnTo>
                    <a:pt x="488" y="158"/>
                  </a:lnTo>
                  <a:lnTo>
                    <a:pt x="368" y="91"/>
                  </a:lnTo>
                  <a:lnTo>
                    <a:pt x="245" y="43"/>
                  </a:lnTo>
                  <a:lnTo>
                    <a:pt x="124" y="11"/>
                  </a:ln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576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0" y="799"/>
                  </a:moveTo>
                  <a:lnTo>
                    <a:pt x="245" y="788"/>
                  </a:lnTo>
                  <a:lnTo>
                    <a:pt x="368" y="780"/>
                  </a:lnTo>
                  <a:lnTo>
                    <a:pt x="490" y="767"/>
                  </a:lnTo>
                  <a:lnTo>
                    <a:pt x="613" y="748"/>
                  </a:lnTo>
                  <a:lnTo>
                    <a:pt x="737" y="724"/>
                  </a:lnTo>
                  <a:lnTo>
                    <a:pt x="858" y="690"/>
                  </a:lnTo>
                  <a:lnTo>
                    <a:pt x="1102" y="599"/>
                  </a:lnTo>
                  <a:lnTo>
                    <a:pt x="1346" y="467"/>
                  </a:lnTo>
                  <a:lnTo>
                    <a:pt x="1595" y="311"/>
                  </a:lnTo>
                  <a:lnTo>
                    <a:pt x="1715" y="232"/>
                  </a:lnTo>
                  <a:lnTo>
                    <a:pt x="1840" y="158"/>
                  </a:lnTo>
                  <a:lnTo>
                    <a:pt x="1960" y="91"/>
                  </a:lnTo>
                  <a:lnTo>
                    <a:pt x="2083" y="43"/>
                  </a:lnTo>
                  <a:lnTo>
                    <a:pt x="2208" y="11"/>
                  </a:lnTo>
                  <a:lnTo>
                    <a:pt x="2328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2" name="Google Shape;932;p43"/>
          <p:cNvGrpSpPr/>
          <p:nvPr/>
        </p:nvGrpSpPr>
        <p:grpSpPr>
          <a:xfrm>
            <a:off x="6107113" y="1897063"/>
            <a:ext cx="735012" cy="909637"/>
            <a:chOff x="3847" y="1195"/>
            <a:chExt cx="463" cy="573"/>
          </a:xfrm>
        </p:grpSpPr>
        <p:grpSp>
          <p:nvGrpSpPr>
            <p:cNvPr id="933" name="Google Shape;933;p43"/>
            <p:cNvGrpSpPr/>
            <p:nvPr/>
          </p:nvGrpSpPr>
          <p:grpSpPr>
            <a:xfrm>
              <a:off x="3847" y="1210"/>
              <a:ext cx="463" cy="558"/>
              <a:chOff x="3847" y="1210"/>
              <a:chExt cx="463" cy="558"/>
            </a:xfrm>
          </p:grpSpPr>
          <p:grpSp>
            <p:nvGrpSpPr>
              <p:cNvPr id="934" name="Google Shape;934;p43"/>
              <p:cNvGrpSpPr/>
              <p:nvPr/>
            </p:nvGrpSpPr>
            <p:grpSpPr>
              <a:xfrm>
                <a:off x="3847" y="1210"/>
                <a:ext cx="456" cy="558"/>
                <a:chOff x="3847" y="1210"/>
                <a:chExt cx="456" cy="558"/>
              </a:xfrm>
            </p:grpSpPr>
            <p:sp>
              <p:nvSpPr>
                <p:cNvPr id="935" name="Google Shape;935;p43"/>
                <p:cNvSpPr/>
                <p:nvPr/>
              </p:nvSpPr>
              <p:spPr>
                <a:xfrm>
                  <a:off x="3847" y="1210"/>
                  <a:ext cx="307" cy="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000">
                      <a:solidFill>
                        <a:schemeClr val="lt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σ</a:t>
                  </a:r>
                  <a:endParaRPr/>
                </a:p>
              </p:txBody>
            </p:sp>
            <p:sp>
              <p:nvSpPr>
                <p:cNvPr id="936" name="Google Shape;936;p43"/>
                <p:cNvSpPr/>
                <p:nvPr/>
              </p:nvSpPr>
              <p:spPr>
                <a:xfrm>
                  <a:off x="4042" y="1395"/>
                  <a:ext cx="261" cy="3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3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/>
                </a:p>
              </p:txBody>
            </p:sp>
          </p:grpSp>
          <p:sp>
            <p:nvSpPr>
              <p:cNvPr id="937" name="Google Shape;937;p43"/>
              <p:cNvSpPr/>
              <p:nvPr/>
            </p:nvSpPr>
            <p:spPr>
              <a:xfrm>
                <a:off x="4182" y="1491"/>
                <a:ext cx="128" cy="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8" name="Google Shape;938;p43"/>
            <p:cNvSpPr/>
            <p:nvPr/>
          </p:nvSpPr>
          <p:spPr>
            <a:xfrm>
              <a:off x="4058" y="1195"/>
              <a:ext cx="247" cy="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_</a:t>
              </a:r>
              <a:endParaRPr/>
            </a:p>
          </p:txBody>
        </p:sp>
      </p:grpSp>
      <p:cxnSp>
        <p:nvCxnSpPr>
          <p:cNvPr id="939" name="Google Shape;939;p43"/>
          <p:cNvCxnSpPr/>
          <p:nvPr/>
        </p:nvCxnSpPr>
        <p:spPr>
          <a:xfrm>
            <a:off x="800100" y="3581400"/>
            <a:ext cx="7620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40" name="Google Shape;940;p43"/>
          <p:cNvCxnSpPr/>
          <p:nvPr/>
        </p:nvCxnSpPr>
        <p:spPr>
          <a:xfrm>
            <a:off x="3886200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41" name="Google Shape;941;p43"/>
          <p:cNvCxnSpPr/>
          <p:nvPr/>
        </p:nvCxnSpPr>
        <p:spPr>
          <a:xfrm>
            <a:off x="5291666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942" name="Google Shape;942;p43"/>
          <p:cNvSpPr/>
          <p:nvPr/>
        </p:nvSpPr>
        <p:spPr>
          <a:xfrm>
            <a:off x="8269288" y="3335338"/>
            <a:ext cx="7493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43" name="Google Shape;943;p43"/>
          <p:cNvSpPr/>
          <p:nvPr/>
        </p:nvSpPr>
        <p:spPr>
          <a:xfrm>
            <a:off x="4240213" y="3730625"/>
            <a:ext cx="80168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endParaRPr/>
          </a:p>
        </p:txBody>
      </p:sp>
      <p:sp>
        <p:nvSpPr>
          <p:cNvPr id="944" name="Google Shape;944;p43"/>
          <p:cNvSpPr/>
          <p:nvPr/>
        </p:nvSpPr>
        <p:spPr>
          <a:xfrm>
            <a:off x="239713" y="1643063"/>
            <a:ext cx="27590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525" lIns="92075" spcFirstLastPara="1" rIns="92075" wrap="square" tIns="1365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± Z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45" name="Google Shape;945;p43"/>
          <p:cNvSpPr/>
          <p:nvPr/>
        </p:nvSpPr>
        <p:spPr>
          <a:xfrm>
            <a:off x="4854575" y="3774234"/>
            <a:ext cx="3756025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</a:t>
            </a: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46" name="Google Shape;946;p43"/>
          <p:cNvSpPr/>
          <p:nvPr/>
        </p:nvSpPr>
        <p:spPr>
          <a:xfrm>
            <a:off x="1577975" y="3778250"/>
            <a:ext cx="3756025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                 μ</a:t>
            </a:r>
            <a:r>
              <a:rPr b="1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b="1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47" name="Google Shape;947;p43"/>
          <p:cNvSpPr/>
          <p:nvPr/>
        </p:nvSpPr>
        <p:spPr>
          <a:xfrm>
            <a:off x="3273425" y="5278438"/>
            <a:ext cx="2500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95% Samples</a:t>
            </a:r>
            <a:endParaRPr/>
          </a:p>
        </p:txBody>
      </p:sp>
      <p:cxnSp>
        <p:nvCxnSpPr>
          <p:cNvPr id="948" name="Google Shape;948;p43"/>
          <p:cNvCxnSpPr/>
          <p:nvPr/>
        </p:nvCxnSpPr>
        <p:spPr>
          <a:xfrm>
            <a:off x="2667000" y="4652963"/>
            <a:ext cx="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49" name="Google Shape;949;p43"/>
          <p:cNvCxnSpPr/>
          <p:nvPr/>
        </p:nvCxnSpPr>
        <p:spPr>
          <a:xfrm>
            <a:off x="6324600" y="4652963"/>
            <a:ext cx="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50" name="Google Shape;950;p43"/>
          <p:cNvCxnSpPr/>
          <p:nvPr/>
        </p:nvCxnSpPr>
        <p:spPr>
          <a:xfrm>
            <a:off x="5524500" y="5472113"/>
            <a:ext cx="774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51" name="Google Shape;951;p43"/>
          <p:cNvCxnSpPr/>
          <p:nvPr/>
        </p:nvCxnSpPr>
        <p:spPr>
          <a:xfrm rot="10800000">
            <a:off x="2641600" y="5472113"/>
            <a:ext cx="82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952" name="Google Shape;952;p43"/>
          <p:cNvSpPr/>
          <p:nvPr/>
        </p:nvSpPr>
        <p:spPr>
          <a:xfrm>
            <a:off x="5405438" y="4132263"/>
            <a:ext cx="1798637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+2</a:t>
            </a: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53" name="Google Shape;953;p43"/>
          <p:cNvSpPr/>
          <p:nvPr/>
        </p:nvSpPr>
        <p:spPr>
          <a:xfrm>
            <a:off x="1789113" y="4132263"/>
            <a:ext cx="1798637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954" name="Google Shape;954;p43"/>
          <p:cNvCxnSpPr/>
          <p:nvPr/>
        </p:nvCxnSpPr>
        <p:spPr>
          <a:xfrm>
            <a:off x="6324600" y="3505200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55" name="Google Shape;955;p43"/>
          <p:cNvCxnSpPr/>
          <p:nvPr/>
        </p:nvCxnSpPr>
        <p:spPr>
          <a:xfrm>
            <a:off x="2667000" y="3479800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956" name="Google Shape;956;p43"/>
          <p:cNvSpPr/>
          <p:nvPr/>
        </p:nvSpPr>
        <p:spPr>
          <a:xfrm>
            <a:off x="3273425" y="5829300"/>
            <a:ext cx="2500313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99.7% Samples</a:t>
            </a:r>
            <a:endParaRPr/>
          </a:p>
        </p:txBody>
      </p:sp>
      <p:sp>
        <p:nvSpPr>
          <p:cNvPr id="957" name="Google Shape;957;p43"/>
          <p:cNvSpPr/>
          <p:nvPr/>
        </p:nvSpPr>
        <p:spPr>
          <a:xfrm>
            <a:off x="6400800" y="3818465"/>
            <a:ext cx="2360613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US" sz="24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+3</a:t>
            </a:r>
            <a:r>
              <a:rPr b="1" lang="en-US" sz="24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958" name="Google Shape;958;p43"/>
          <p:cNvCxnSpPr/>
          <p:nvPr/>
        </p:nvCxnSpPr>
        <p:spPr>
          <a:xfrm>
            <a:off x="1905000" y="4652963"/>
            <a:ext cx="0" cy="1498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59" name="Google Shape;959;p43"/>
          <p:cNvCxnSpPr/>
          <p:nvPr/>
        </p:nvCxnSpPr>
        <p:spPr>
          <a:xfrm>
            <a:off x="7086600" y="4652963"/>
            <a:ext cx="0" cy="1498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60" name="Google Shape;960;p43"/>
          <p:cNvCxnSpPr/>
          <p:nvPr/>
        </p:nvCxnSpPr>
        <p:spPr>
          <a:xfrm>
            <a:off x="5562600" y="6018213"/>
            <a:ext cx="14859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61" name="Google Shape;961;p43"/>
          <p:cNvCxnSpPr/>
          <p:nvPr/>
        </p:nvCxnSpPr>
        <p:spPr>
          <a:xfrm rot="10800000">
            <a:off x="1892300" y="6018213"/>
            <a:ext cx="1536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962" name="Google Shape;962;p43"/>
          <p:cNvSpPr/>
          <p:nvPr/>
        </p:nvSpPr>
        <p:spPr>
          <a:xfrm>
            <a:off x="900113" y="3778250"/>
            <a:ext cx="3756025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-3</a:t>
            </a:r>
            <a:r>
              <a:rPr b="1" lang="en-US" sz="24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    </a:t>
            </a:r>
            <a:endParaRPr b="1" baseline="-2500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43"/>
          <p:cNvCxnSpPr/>
          <p:nvPr/>
        </p:nvCxnSpPr>
        <p:spPr>
          <a:xfrm>
            <a:off x="7086600" y="3505200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64" name="Google Shape;964;p43"/>
          <p:cNvCxnSpPr/>
          <p:nvPr/>
        </p:nvCxnSpPr>
        <p:spPr>
          <a:xfrm>
            <a:off x="1828800" y="3505200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4"/>
          <p:cNvSpPr txBox="1"/>
          <p:nvPr>
            <p:ph idx="1" type="body"/>
          </p:nvPr>
        </p:nvSpPr>
        <p:spPr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	Probability that the Unknown Population Parameter Falls Within Interval</a:t>
            </a:r>
            <a:endParaRPr/>
          </a:p>
          <a:p>
            <a:pPr indent="-571500" lvl="0" marL="571500" rtl="0" algn="l">
              <a:spcBef>
                <a:spcPts val="1056"/>
              </a:spcBef>
              <a:spcAft>
                <a:spcPts val="0"/>
              </a:spcAft>
              <a:buNone/>
            </a:pPr>
            <a:r>
              <a:rPr lang="en-US"/>
              <a:t>2.	Denoted (1 -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α) %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b="1" lang="en-US">
                <a:solidFill>
                  <a:srgbClr val="FCFEB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  </a:t>
            </a:r>
            <a:r>
              <a:rPr lang="en-US"/>
              <a:t>Is Probability That Parameter Is </a:t>
            </a:r>
            <a:r>
              <a:rPr b="1" lang="en-US">
                <a:solidFill>
                  <a:srgbClr val="FCFEB9"/>
                </a:solidFill>
              </a:rPr>
              <a:t>Not</a:t>
            </a:r>
            <a:r>
              <a:rPr lang="en-US"/>
              <a:t> Within Interval</a:t>
            </a:r>
            <a:endParaRPr/>
          </a:p>
          <a:p>
            <a:pPr indent="-571500" lvl="0" marL="571500" rtl="0" algn="l">
              <a:spcBef>
                <a:spcPts val="1056"/>
              </a:spcBef>
              <a:spcAft>
                <a:spcPts val="0"/>
              </a:spcAft>
              <a:buNone/>
            </a:pPr>
            <a:r>
              <a:rPr lang="en-US"/>
              <a:t>3.	Typical Values Are 99%, 95%, 90%</a:t>
            </a:r>
            <a:endParaRPr/>
          </a:p>
        </p:txBody>
      </p:sp>
      <p:sp>
        <p:nvSpPr>
          <p:cNvPr id="970" name="Google Shape;970;p44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Level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Google Shape;979;p45"/>
          <p:cNvCxnSpPr/>
          <p:nvPr/>
        </p:nvCxnSpPr>
        <p:spPr>
          <a:xfrm>
            <a:off x="55626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80" name="Google Shape;980;p45"/>
          <p:cNvCxnSpPr/>
          <p:nvPr/>
        </p:nvCxnSpPr>
        <p:spPr>
          <a:xfrm>
            <a:off x="35052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981" name="Google Shape;981;p45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</a:t>
            </a:r>
            <a:endParaRPr/>
          </a:p>
        </p:txBody>
      </p:sp>
      <p:sp>
        <p:nvSpPr>
          <p:cNvPr id="982" name="Google Shape;982;p45"/>
          <p:cNvSpPr/>
          <p:nvPr/>
        </p:nvSpPr>
        <p:spPr>
          <a:xfrm>
            <a:off x="3273425" y="4751388"/>
            <a:ext cx="2500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90% Samples</a:t>
            </a:r>
            <a:endParaRPr/>
          </a:p>
        </p:txBody>
      </p:sp>
      <p:cxnSp>
        <p:nvCxnSpPr>
          <p:cNvPr id="983" name="Google Shape;983;p45"/>
          <p:cNvCxnSpPr/>
          <p:nvPr/>
        </p:nvCxnSpPr>
        <p:spPr>
          <a:xfrm>
            <a:off x="4610100" y="2247900"/>
            <a:ext cx="0" cy="1439863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pSp>
        <p:nvGrpSpPr>
          <p:cNvPr id="984" name="Google Shape;984;p45"/>
          <p:cNvGrpSpPr/>
          <p:nvPr/>
        </p:nvGrpSpPr>
        <p:grpSpPr>
          <a:xfrm>
            <a:off x="914400" y="2225675"/>
            <a:ext cx="7392988" cy="1270000"/>
            <a:chOff x="576" y="1402"/>
            <a:chExt cx="4657" cy="800"/>
          </a:xfrm>
        </p:grpSpPr>
        <p:sp>
          <p:nvSpPr>
            <p:cNvPr id="985" name="Google Shape;985;p45"/>
            <p:cNvSpPr/>
            <p:nvPr/>
          </p:nvSpPr>
          <p:spPr>
            <a:xfrm>
              <a:off x="2904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2328" y="799"/>
                  </a:moveTo>
                  <a:lnTo>
                    <a:pt x="2083" y="788"/>
                  </a:lnTo>
                  <a:lnTo>
                    <a:pt x="1958" y="780"/>
                  </a:lnTo>
                  <a:lnTo>
                    <a:pt x="1838" y="767"/>
                  </a:lnTo>
                  <a:lnTo>
                    <a:pt x="1715" y="748"/>
                  </a:lnTo>
                  <a:lnTo>
                    <a:pt x="1595" y="724"/>
                  </a:lnTo>
                  <a:lnTo>
                    <a:pt x="1470" y="690"/>
                  </a:lnTo>
                  <a:lnTo>
                    <a:pt x="1225" y="599"/>
                  </a:lnTo>
                  <a:lnTo>
                    <a:pt x="982" y="467"/>
                  </a:lnTo>
                  <a:lnTo>
                    <a:pt x="737" y="311"/>
                  </a:lnTo>
                  <a:lnTo>
                    <a:pt x="613" y="232"/>
                  </a:lnTo>
                  <a:lnTo>
                    <a:pt x="488" y="158"/>
                  </a:lnTo>
                  <a:lnTo>
                    <a:pt x="368" y="91"/>
                  </a:lnTo>
                  <a:lnTo>
                    <a:pt x="245" y="43"/>
                  </a:lnTo>
                  <a:lnTo>
                    <a:pt x="124" y="11"/>
                  </a:ln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576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0" y="799"/>
                  </a:moveTo>
                  <a:lnTo>
                    <a:pt x="245" y="788"/>
                  </a:lnTo>
                  <a:lnTo>
                    <a:pt x="368" y="780"/>
                  </a:lnTo>
                  <a:lnTo>
                    <a:pt x="490" y="767"/>
                  </a:lnTo>
                  <a:lnTo>
                    <a:pt x="613" y="748"/>
                  </a:lnTo>
                  <a:lnTo>
                    <a:pt x="737" y="724"/>
                  </a:lnTo>
                  <a:lnTo>
                    <a:pt x="858" y="690"/>
                  </a:lnTo>
                  <a:lnTo>
                    <a:pt x="1102" y="599"/>
                  </a:lnTo>
                  <a:lnTo>
                    <a:pt x="1346" y="467"/>
                  </a:lnTo>
                  <a:lnTo>
                    <a:pt x="1595" y="311"/>
                  </a:lnTo>
                  <a:lnTo>
                    <a:pt x="1715" y="232"/>
                  </a:lnTo>
                  <a:lnTo>
                    <a:pt x="1840" y="158"/>
                  </a:lnTo>
                  <a:lnTo>
                    <a:pt x="1960" y="91"/>
                  </a:lnTo>
                  <a:lnTo>
                    <a:pt x="2083" y="43"/>
                  </a:lnTo>
                  <a:lnTo>
                    <a:pt x="2208" y="11"/>
                  </a:lnTo>
                  <a:lnTo>
                    <a:pt x="2328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7" name="Google Shape;987;p45"/>
          <p:cNvGrpSpPr/>
          <p:nvPr/>
        </p:nvGrpSpPr>
        <p:grpSpPr>
          <a:xfrm>
            <a:off x="6107113" y="1897063"/>
            <a:ext cx="735012" cy="909637"/>
            <a:chOff x="3847" y="1195"/>
            <a:chExt cx="463" cy="573"/>
          </a:xfrm>
        </p:grpSpPr>
        <p:grpSp>
          <p:nvGrpSpPr>
            <p:cNvPr id="988" name="Google Shape;988;p45"/>
            <p:cNvGrpSpPr/>
            <p:nvPr/>
          </p:nvGrpSpPr>
          <p:grpSpPr>
            <a:xfrm>
              <a:off x="3847" y="1210"/>
              <a:ext cx="463" cy="558"/>
              <a:chOff x="3847" y="1210"/>
              <a:chExt cx="463" cy="558"/>
            </a:xfrm>
          </p:grpSpPr>
          <p:grpSp>
            <p:nvGrpSpPr>
              <p:cNvPr id="989" name="Google Shape;989;p45"/>
              <p:cNvGrpSpPr/>
              <p:nvPr/>
            </p:nvGrpSpPr>
            <p:grpSpPr>
              <a:xfrm>
                <a:off x="3847" y="1210"/>
                <a:ext cx="456" cy="558"/>
                <a:chOff x="3847" y="1210"/>
                <a:chExt cx="456" cy="558"/>
              </a:xfrm>
            </p:grpSpPr>
            <p:sp>
              <p:nvSpPr>
                <p:cNvPr id="990" name="Google Shape;990;p45"/>
                <p:cNvSpPr/>
                <p:nvPr/>
              </p:nvSpPr>
              <p:spPr>
                <a:xfrm>
                  <a:off x="3847" y="1210"/>
                  <a:ext cx="307" cy="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000">
                      <a:solidFill>
                        <a:schemeClr val="lt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σ</a:t>
                  </a:r>
                  <a:endParaRPr/>
                </a:p>
              </p:txBody>
            </p:sp>
            <p:sp>
              <p:nvSpPr>
                <p:cNvPr id="991" name="Google Shape;991;p45"/>
                <p:cNvSpPr/>
                <p:nvPr/>
              </p:nvSpPr>
              <p:spPr>
                <a:xfrm>
                  <a:off x="4042" y="1395"/>
                  <a:ext cx="261" cy="3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3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/>
                </a:p>
              </p:txBody>
            </p:sp>
          </p:grpSp>
          <p:sp>
            <p:nvSpPr>
              <p:cNvPr id="992" name="Google Shape;992;p45"/>
              <p:cNvSpPr/>
              <p:nvPr/>
            </p:nvSpPr>
            <p:spPr>
              <a:xfrm>
                <a:off x="4182" y="1491"/>
                <a:ext cx="128" cy="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3" name="Google Shape;993;p45"/>
            <p:cNvSpPr/>
            <p:nvPr/>
          </p:nvSpPr>
          <p:spPr>
            <a:xfrm>
              <a:off x="4058" y="1195"/>
              <a:ext cx="247" cy="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_</a:t>
              </a:r>
              <a:endParaRPr/>
            </a:p>
          </p:txBody>
        </p:sp>
      </p:grpSp>
      <p:cxnSp>
        <p:nvCxnSpPr>
          <p:cNvPr id="994" name="Google Shape;994;p45"/>
          <p:cNvCxnSpPr/>
          <p:nvPr/>
        </p:nvCxnSpPr>
        <p:spPr>
          <a:xfrm>
            <a:off x="800100" y="3570288"/>
            <a:ext cx="7620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95" name="Google Shape;995;p45"/>
          <p:cNvCxnSpPr/>
          <p:nvPr/>
        </p:nvCxnSpPr>
        <p:spPr>
          <a:xfrm>
            <a:off x="3438525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996" name="Google Shape;996;p45"/>
          <p:cNvCxnSpPr/>
          <p:nvPr/>
        </p:nvCxnSpPr>
        <p:spPr>
          <a:xfrm>
            <a:off x="5562600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997" name="Google Shape;997;p45"/>
          <p:cNvSpPr/>
          <p:nvPr/>
        </p:nvSpPr>
        <p:spPr>
          <a:xfrm>
            <a:off x="8269288" y="3335338"/>
            <a:ext cx="7493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98" name="Google Shape;998;p45"/>
          <p:cNvSpPr/>
          <p:nvPr/>
        </p:nvSpPr>
        <p:spPr>
          <a:xfrm>
            <a:off x="4240213" y="3730625"/>
            <a:ext cx="80168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endParaRPr/>
          </a:p>
        </p:txBody>
      </p:sp>
      <p:sp>
        <p:nvSpPr>
          <p:cNvPr id="999" name="Google Shape;999;p45"/>
          <p:cNvSpPr/>
          <p:nvPr/>
        </p:nvSpPr>
        <p:spPr>
          <a:xfrm>
            <a:off x="239713" y="1643063"/>
            <a:ext cx="27590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525" lIns="92075" spcFirstLastPara="1" rIns="92075" wrap="square" tIns="1365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± Z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00" name="Google Shape;1000;p45"/>
          <p:cNvSpPr/>
          <p:nvPr/>
        </p:nvSpPr>
        <p:spPr>
          <a:xfrm>
            <a:off x="5005388" y="3754438"/>
            <a:ext cx="37560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+1.65</a:t>
            </a: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01" name="Google Shape;1001;p45"/>
          <p:cNvSpPr/>
          <p:nvPr/>
        </p:nvSpPr>
        <p:spPr>
          <a:xfrm>
            <a:off x="900113" y="3778250"/>
            <a:ext cx="37560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                 μ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-1.65</a:t>
            </a: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0" name="Google Shape;1010;p46"/>
          <p:cNvCxnSpPr/>
          <p:nvPr/>
        </p:nvCxnSpPr>
        <p:spPr>
          <a:xfrm>
            <a:off x="27432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11" name="Google Shape;1011;p46"/>
          <p:cNvCxnSpPr/>
          <p:nvPr/>
        </p:nvCxnSpPr>
        <p:spPr>
          <a:xfrm>
            <a:off x="63246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12" name="Google Shape;1012;p46"/>
          <p:cNvCxnSpPr/>
          <p:nvPr/>
        </p:nvCxnSpPr>
        <p:spPr>
          <a:xfrm>
            <a:off x="55626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13" name="Google Shape;1013;p46"/>
          <p:cNvCxnSpPr/>
          <p:nvPr/>
        </p:nvCxnSpPr>
        <p:spPr>
          <a:xfrm>
            <a:off x="35052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014" name="Google Shape;1014;p46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</a:t>
            </a:r>
            <a:endParaRPr/>
          </a:p>
        </p:txBody>
      </p:sp>
      <p:sp>
        <p:nvSpPr>
          <p:cNvPr id="1015" name="Google Shape;1015;p46"/>
          <p:cNvSpPr/>
          <p:nvPr/>
        </p:nvSpPr>
        <p:spPr>
          <a:xfrm>
            <a:off x="3273425" y="4751388"/>
            <a:ext cx="2500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90% Samples</a:t>
            </a:r>
            <a:endParaRPr/>
          </a:p>
        </p:txBody>
      </p:sp>
      <p:sp>
        <p:nvSpPr>
          <p:cNvPr id="1016" name="Google Shape;1016;p46"/>
          <p:cNvSpPr/>
          <p:nvPr/>
        </p:nvSpPr>
        <p:spPr>
          <a:xfrm>
            <a:off x="3273425" y="5278438"/>
            <a:ext cx="2500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95% Samples</a:t>
            </a:r>
            <a:endParaRPr/>
          </a:p>
        </p:txBody>
      </p:sp>
      <p:sp>
        <p:nvSpPr>
          <p:cNvPr id="1017" name="Google Shape;1017;p46"/>
          <p:cNvSpPr/>
          <p:nvPr/>
        </p:nvSpPr>
        <p:spPr>
          <a:xfrm>
            <a:off x="5005388" y="3754438"/>
            <a:ext cx="37560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+1.65</a:t>
            </a: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1018" name="Google Shape;1018;p46"/>
          <p:cNvCxnSpPr/>
          <p:nvPr/>
        </p:nvCxnSpPr>
        <p:spPr>
          <a:xfrm>
            <a:off x="4610100" y="2247900"/>
            <a:ext cx="0" cy="1439863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pSp>
        <p:nvGrpSpPr>
          <p:cNvPr id="1019" name="Google Shape;1019;p46"/>
          <p:cNvGrpSpPr/>
          <p:nvPr/>
        </p:nvGrpSpPr>
        <p:grpSpPr>
          <a:xfrm>
            <a:off x="914400" y="2225675"/>
            <a:ext cx="7392988" cy="1270000"/>
            <a:chOff x="576" y="1402"/>
            <a:chExt cx="4657" cy="800"/>
          </a:xfrm>
        </p:grpSpPr>
        <p:sp>
          <p:nvSpPr>
            <p:cNvPr id="1020" name="Google Shape;1020;p46"/>
            <p:cNvSpPr/>
            <p:nvPr/>
          </p:nvSpPr>
          <p:spPr>
            <a:xfrm>
              <a:off x="2904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2328" y="799"/>
                  </a:moveTo>
                  <a:lnTo>
                    <a:pt x="2083" y="788"/>
                  </a:lnTo>
                  <a:lnTo>
                    <a:pt x="1958" y="780"/>
                  </a:lnTo>
                  <a:lnTo>
                    <a:pt x="1838" y="767"/>
                  </a:lnTo>
                  <a:lnTo>
                    <a:pt x="1715" y="748"/>
                  </a:lnTo>
                  <a:lnTo>
                    <a:pt x="1595" y="724"/>
                  </a:lnTo>
                  <a:lnTo>
                    <a:pt x="1470" y="690"/>
                  </a:lnTo>
                  <a:lnTo>
                    <a:pt x="1225" y="599"/>
                  </a:lnTo>
                  <a:lnTo>
                    <a:pt x="982" y="467"/>
                  </a:lnTo>
                  <a:lnTo>
                    <a:pt x="737" y="311"/>
                  </a:lnTo>
                  <a:lnTo>
                    <a:pt x="613" y="232"/>
                  </a:lnTo>
                  <a:lnTo>
                    <a:pt x="488" y="158"/>
                  </a:lnTo>
                  <a:lnTo>
                    <a:pt x="368" y="91"/>
                  </a:lnTo>
                  <a:lnTo>
                    <a:pt x="245" y="43"/>
                  </a:lnTo>
                  <a:lnTo>
                    <a:pt x="124" y="11"/>
                  </a:ln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576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0" y="799"/>
                  </a:moveTo>
                  <a:lnTo>
                    <a:pt x="245" y="788"/>
                  </a:lnTo>
                  <a:lnTo>
                    <a:pt x="368" y="780"/>
                  </a:lnTo>
                  <a:lnTo>
                    <a:pt x="490" y="767"/>
                  </a:lnTo>
                  <a:lnTo>
                    <a:pt x="613" y="748"/>
                  </a:lnTo>
                  <a:lnTo>
                    <a:pt x="737" y="724"/>
                  </a:lnTo>
                  <a:lnTo>
                    <a:pt x="858" y="690"/>
                  </a:lnTo>
                  <a:lnTo>
                    <a:pt x="1102" y="599"/>
                  </a:lnTo>
                  <a:lnTo>
                    <a:pt x="1346" y="467"/>
                  </a:lnTo>
                  <a:lnTo>
                    <a:pt x="1595" y="311"/>
                  </a:lnTo>
                  <a:lnTo>
                    <a:pt x="1715" y="232"/>
                  </a:lnTo>
                  <a:lnTo>
                    <a:pt x="1840" y="158"/>
                  </a:lnTo>
                  <a:lnTo>
                    <a:pt x="1960" y="91"/>
                  </a:lnTo>
                  <a:lnTo>
                    <a:pt x="2083" y="43"/>
                  </a:lnTo>
                  <a:lnTo>
                    <a:pt x="2208" y="11"/>
                  </a:lnTo>
                  <a:lnTo>
                    <a:pt x="2328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2" name="Google Shape;1022;p46"/>
          <p:cNvSpPr/>
          <p:nvPr/>
        </p:nvSpPr>
        <p:spPr>
          <a:xfrm>
            <a:off x="3940175" y="5241925"/>
            <a:ext cx="203200" cy="11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3" name="Google Shape;1023;p46"/>
          <p:cNvGrpSpPr/>
          <p:nvPr/>
        </p:nvGrpSpPr>
        <p:grpSpPr>
          <a:xfrm>
            <a:off x="6107113" y="1897063"/>
            <a:ext cx="735012" cy="909637"/>
            <a:chOff x="3847" y="1195"/>
            <a:chExt cx="463" cy="573"/>
          </a:xfrm>
        </p:grpSpPr>
        <p:grpSp>
          <p:nvGrpSpPr>
            <p:cNvPr id="1024" name="Google Shape;1024;p46"/>
            <p:cNvGrpSpPr/>
            <p:nvPr/>
          </p:nvGrpSpPr>
          <p:grpSpPr>
            <a:xfrm>
              <a:off x="3847" y="1210"/>
              <a:ext cx="463" cy="558"/>
              <a:chOff x="3847" y="1210"/>
              <a:chExt cx="463" cy="558"/>
            </a:xfrm>
          </p:grpSpPr>
          <p:grpSp>
            <p:nvGrpSpPr>
              <p:cNvPr id="1025" name="Google Shape;1025;p46"/>
              <p:cNvGrpSpPr/>
              <p:nvPr/>
            </p:nvGrpSpPr>
            <p:grpSpPr>
              <a:xfrm>
                <a:off x="3847" y="1210"/>
                <a:ext cx="456" cy="558"/>
                <a:chOff x="3847" y="1210"/>
                <a:chExt cx="456" cy="558"/>
              </a:xfrm>
            </p:grpSpPr>
            <p:sp>
              <p:nvSpPr>
                <p:cNvPr id="1026" name="Google Shape;1026;p46"/>
                <p:cNvSpPr/>
                <p:nvPr/>
              </p:nvSpPr>
              <p:spPr>
                <a:xfrm>
                  <a:off x="3847" y="1210"/>
                  <a:ext cx="307" cy="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000">
                      <a:solidFill>
                        <a:schemeClr val="lt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σ</a:t>
                  </a:r>
                  <a:endParaRPr/>
                </a:p>
              </p:txBody>
            </p:sp>
            <p:sp>
              <p:nvSpPr>
                <p:cNvPr id="1027" name="Google Shape;1027;p46"/>
                <p:cNvSpPr/>
                <p:nvPr/>
              </p:nvSpPr>
              <p:spPr>
                <a:xfrm>
                  <a:off x="4042" y="1395"/>
                  <a:ext cx="261" cy="3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3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/>
                </a:p>
              </p:txBody>
            </p:sp>
          </p:grpSp>
          <p:sp>
            <p:nvSpPr>
              <p:cNvPr id="1028" name="Google Shape;1028;p46"/>
              <p:cNvSpPr/>
              <p:nvPr/>
            </p:nvSpPr>
            <p:spPr>
              <a:xfrm>
                <a:off x="4182" y="1491"/>
                <a:ext cx="128" cy="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9" name="Google Shape;1029;p46"/>
            <p:cNvSpPr/>
            <p:nvPr/>
          </p:nvSpPr>
          <p:spPr>
            <a:xfrm>
              <a:off x="4058" y="1195"/>
              <a:ext cx="247" cy="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_</a:t>
              </a:r>
              <a:endParaRPr/>
            </a:p>
          </p:txBody>
        </p:sp>
      </p:grpSp>
      <p:cxnSp>
        <p:nvCxnSpPr>
          <p:cNvPr id="1030" name="Google Shape;1030;p46"/>
          <p:cNvCxnSpPr/>
          <p:nvPr/>
        </p:nvCxnSpPr>
        <p:spPr>
          <a:xfrm>
            <a:off x="800100" y="3570288"/>
            <a:ext cx="7620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31" name="Google Shape;1031;p46"/>
          <p:cNvCxnSpPr/>
          <p:nvPr/>
        </p:nvCxnSpPr>
        <p:spPr>
          <a:xfrm>
            <a:off x="2667000" y="4652963"/>
            <a:ext cx="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32" name="Google Shape;1032;p46"/>
          <p:cNvCxnSpPr/>
          <p:nvPr/>
        </p:nvCxnSpPr>
        <p:spPr>
          <a:xfrm>
            <a:off x="6324600" y="4652963"/>
            <a:ext cx="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33" name="Google Shape;1033;p46"/>
          <p:cNvCxnSpPr/>
          <p:nvPr/>
        </p:nvCxnSpPr>
        <p:spPr>
          <a:xfrm>
            <a:off x="3438525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34" name="Google Shape;1034;p46"/>
          <p:cNvCxnSpPr/>
          <p:nvPr/>
        </p:nvCxnSpPr>
        <p:spPr>
          <a:xfrm>
            <a:off x="5562600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35" name="Google Shape;1035;p46"/>
          <p:cNvCxnSpPr/>
          <p:nvPr/>
        </p:nvCxnSpPr>
        <p:spPr>
          <a:xfrm>
            <a:off x="5524500" y="5472113"/>
            <a:ext cx="774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36" name="Google Shape;1036;p46"/>
          <p:cNvCxnSpPr/>
          <p:nvPr/>
        </p:nvCxnSpPr>
        <p:spPr>
          <a:xfrm rot="10800000">
            <a:off x="2641600" y="5472113"/>
            <a:ext cx="82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037" name="Google Shape;1037;p46"/>
          <p:cNvSpPr/>
          <p:nvPr/>
        </p:nvSpPr>
        <p:spPr>
          <a:xfrm>
            <a:off x="8269288" y="3335338"/>
            <a:ext cx="7493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38" name="Google Shape;1038;p46"/>
          <p:cNvSpPr/>
          <p:nvPr/>
        </p:nvSpPr>
        <p:spPr>
          <a:xfrm>
            <a:off x="5405438" y="4132263"/>
            <a:ext cx="1798637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+1.96</a:t>
            </a: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39" name="Google Shape;1039;p46"/>
          <p:cNvSpPr/>
          <p:nvPr/>
        </p:nvSpPr>
        <p:spPr>
          <a:xfrm>
            <a:off x="900113" y="3778250"/>
            <a:ext cx="37560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                 μ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-1.65</a:t>
            </a: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40" name="Google Shape;1040;p46"/>
          <p:cNvSpPr/>
          <p:nvPr/>
        </p:nvSpPr>
        <p:spPr>
          <a:xfrm>
            <a:off x="1789113" y="4132263"/>
            <a:ext cx="1798637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-1.96</a:t>
            </a: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41" name="Google Shape;1041;p46"/>
          <p:cNvSpPr/>
          <p:nvPr/>
        </p:nvSpPr>
        <p:spPr>
          <a:xfrm>
            <a:off x="4240213" y="3730625"/>
            <a:ext cx="80168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endParaRPr/>
          </a:p>
        </p:txBody>
      </p:sp>
      <p:sp>
        <p:nvSpPr>
          <p:cNvPr id="1042" name="Google Shape;1042;p46"/>
          <p:cNvSpPr/>
          <p:nvPr/>
        </p:nvSpPr>
        <p:spPr>
          <a:xfrm>
            <a:off x="239713" y="1643063"/>
            <a:ext cx="27590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525" lIns="92075" spcFirstLastPara="1" rIns="92075" wrap="square" tIns="1365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± Z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1" name="Google Shape;1051;p47"/>
          <p:cNvCxnSpPr/>
          <p:nvPr/>
        </p:nvCxnSpPr>
        <p:spPr>
          <a:xfrm>
            <a:off x="70866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52" name="Google Shape;1052;p47"/>
          <p:cNvCxnSpPr/>
          <p:nvPr/>
        </p:nvCxnSpPr>
        <p:spPr>
          <a:xfrm>
            <a:off x="19812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53" name="Google Shape;1053;p47"/>
          <p:cNvCxnSpPr/>
          <p:nvPr/>
        </p:nvCxnSpPr>
        <p:spPr>
          <a:xfrm>
            <a:off x="27432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54" name="Google Shape;1054;p47"/>
          <p:cNvCxnSpPr/>
          <p:nvPr/>
        </p:nvCxnSpPr>
        <p:spPr>
          <a:xfrm>
            <a:off x="63246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55" name="Google Shape;1055;p47"/>
          <p:cNvCxnSpPr/>
          <p:nvPr/>
        </p:nvCxnSpPr>
        <p:spPr>
          <a:xfrm>
            <a:off x="55626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56" name="Google Shape;1056;p47"/>
          <p:cNvCxnSpPr/>
          <p:nvPr/>
        </p:nvCxnSpPr>
        <p:spPr>
          <a:xfrm>
            <a:off x="3505200" y="3451225"/>
            <a:ext cx="0" cy="2540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057" name="Google Shape;1057;p47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</a:t>
            </a:r>
            <a:endParaRPr/>
          </a:p>
        </p:txBody>
      </p:sp>
      <p:sp>
        <p:nvSpPr>
          <p:cNvPr id="1058" name="Google Shape;1058;p47"/>
          <p:cNvSpPr/>
          <p:nvPr/>
        </p:nvSpPr>
        <p:spPr>
          <a:xfrm>
            <a:off x="3273425" y="4751388"/>
            <a:ext cx="2500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90% Samples</a:t>
            </a:r>
            <a:endParaRPr/>
          </a:p>
        </p:txBody>
      </p:sp>
      <p:sp>
        <p:nvSpPr>
          <p:cNvPr id="1059" name="Google Shape;1059;p47"/>
          <p:cNvSpPr/>
          <p:nvPr/>
        </p:nvSpPr>
        <p:spPr>
          <a:xfrm>
            <a:off x="3273425" y="5278438"/>
            <a:ext cx="25003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95% Samples</a:t>
            </a:r>
            <a:endParaRPr/>
          </a:p>
        </p:txBody>
      </p:sp>
      <p:sp>
        <p:nvSpPr>
          <p:cNvPr id="1060" name="Google Shape;1060;p47"/>
          <p:cNvSpPr/>
          <p:nvPr/>
        </p:nvSpPr>
        <p:spPr>
          <a:xfrm>
            <a:off x="3273425" y="5829300"/>
            <a:ext cx="2500313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99% Samples</a:t>
            </a:r>
            <a:endParaRPr/>
          </a:p>
        </p:txBody>
      </p:sp>
      <p:sp>
        <p:nvSpPr>
          <p:cNvPr id="1061" name="Google Shape;1061;p47"/>
          <p:cNvSpPr/>
          <p:nvPr/>
        </p:nvSpPr>
        <p:spPr>
          <a:xfrm>
            <a:off x="5005388" y="3754438"/>
            <a:ext cx="3756025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+1.65</a:t>
            </a: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       </a:t>
            </a: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+2.58</a:t>
            </a: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1062" name="Google Shape;1062;p47"/>
          <p:cNvCxnSpPr/>
          <p:nvPr/>
        </p:nvCxnSpPr>
        <p:spPr>
          <a:xfrm>
            <a:off x="4610100" y="2247900"/>
            <a:ext cx="0" cy="1439863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pSp>
        <p:nvGrpSpPr>
          <p:cNvPr id="1063" name="Google Shape;1063;p47"/>
          <p:cNvGrpSpPr/>
          <p:nvPr/>
        </p:nvGrpSpPr>
        <p:grpSpPr>
          <a:xfrm>
            <a:off x="914400" y="2225675"/>
            <a:ext cx="7392988" cy="1270000"/>
            <a:chOff x="576" y="1402"/>
            <a:chExt cx="4657" cy="800"/>
          </a:xfrm>
        </p:grpSpPr>
        <p:sp>
          <p:nvSpPr>
            <p:cNvPr id="1064" name="Google Shape;1064;p47"/>
            <p:cNvSpPr/>
            <p:nvPr/>
          </p:nvSpPr>
          <p:spPr>
            <a:xfrm>
              <a:off x="2904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2328" y="799"/>
                  </a:moveTo>
                  <a:lnTo>
                    <a:pt x="2083" y="788"/>
                  </a:lnTo>
                  <a:lnTo>
                    <a:pt x="1958" y="780"/>
                  </a:lnTo>
                  <a:lnTo>
                    <a:pt x="1838" y="767"/>
                  </a:lnTo>
                  <a:lnTo>
                    <a:pt x="1715" y="748"/>
                  </a:lnTo>
                  <a:lnTo>
                    <a:pt x="1595" y="724"/>
                  </a:lnTo>
                  <a:lnTo>
                    <a:pt x="1470" y="690"/>
                  </a:lnTo>
                  <a:lnTo>
                    <a:pt x="1225" y="599"/>
                  </a:lnTo>
                  <a:lnTo>
                    <a:pt x="982" y="467"/>
                  </a:lnTo>
                  <a:lnTo>
                    <a:pt x="737" y="311"/>
                  </a:lnTo>
                  <a:lnTo>
                    <a:pt x="613" y="232"/>
                  </a:lnTo>
                  <a:lnTo>
                    <a:pt x="488" y="158"/>
                  </a:lnTo>
                  <a:lnTo>
                    <a:pt x="368" y="91"/>
                  </a:lnTo>
                  <a:lnTo>
                    <a:pt x="245" y="43"/>
                  </a:lnTo>
                  <a:lnTo>
                    <a:pt x="124" y="11"/>
                  </a:lnTo>
                  <a:lnTo>
                    <a:pt x="0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576" y="1402"/>
              <a:ext cx="2329" cy="800"/>
            </a:xfrm>
            <a:custGeom>
              <a:rect b="b" l="l" r="r" t="t"/>
              <a:pathLst>
                <a:path extrusionOk="0" h="800" w="2329">
                  <a:moveTo>
                    <a:pt x="0" y="799"/>
                  </a:moveTo>
                  <a:lnTo>
                    <a:pt x="245" y="788"/>
                  </a:lnTo>
                  <a:lnTo>
                    <a:pt x="368" y="780"/>
                  </a:lnTo>
                  <a:lnTo>
                    <a:pt x="490" y="767"/>
                  </a:lnTo>
                  <a:lnTo>
                    <a:pt x="613" y="748"/>
                  </a:lnTo>
                  <a:lnTo>
                    <a:pt x="737" y="724"/>
                  </a:lnTo>
                  <a:lnTo>
                    <a:pt x="858" y="690"/>
                  </a:lnTo>
                  <a:lnTo>
                    <a:pt x="1102" y="599"/>
                  </a:lnTo>
                  <a:lnTo>
                    <a:pt x="1346" y="467"/>
                  </a:lnTo>
                  <a:lnTo>
                    <a:pt x="1595" y="311"/>
                  </a:lnTo>
                  <a:lnTo>
                    <a:pt x="1715" y="232"/>
                  </a:lnTo>
                  <a:lnTo>
                    <a:pt x="1840" y="158"/>
                  </a:lnTo>
                  <a:lnTo>
                    <a:pt x="1960" y="91"/>
                  </a:lnTo>
                  <a:lnTo>
                    <a:pt x="2083" y="43"/>
                  </a:lnTo>
                  <a:lnTo>
                    <a:pt x="2208" y="11"/>
                  </a:lnTo>
                  <a:lnTo>
                    <a:pt x="2328" y="0"/>
                  </a:lnTo>
                </a:path>
              </a:pathLst>
            </a:custGeom>
            <a:noFill/>
            <a:ln cap="rnd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6" name="Google Shape;1066;p47"/>
          <p:cNvSpPr/>
          <p:nvPr/>
        </p:nvSpPr>
        <p:spPr>
          <a:xfrm>
            <a:off x="3940175" y="5241925"/>
            <a:ext cx="203200" cy="11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7" name="Google Shape;1067;p47"/>
          <p:cNvGrpSpPr/>
          <p:nvPr/>
        </p:nvGrpSpPr>
        <p:grpSpPr>
          <a:xfrm>
            <a:off x="6107113" y="1897063"/>
            <a:ext cx="735012" cy="909637"/>
            <a:chOff x="3847" y="1195"/>
            <a:chExt cx="463" cy="573"/>
          </a:xfrm>
        </p:grpSpPr>
        <p:grpSp>
          <p:nvGrpSpPr>
            <p:cNvPr id="1068" name="Google Shape;1068;p47"/>
            <p:cNvGrpSpPr/>
            <p:nvPr/>
          </p:nvGrpSpPr>
          <p:grpSpPr>
            <a:xfrm>
              <a:off x="3847" y="1210"/>
              <a:ext cx="463" cy="558"/>
              <a:chOff x="3847" y="1210"/>
              <a:chExt cx="463" cy="558"/>
            </a:xfrm>
          </p:grpSpPr>
          <p:grpSp>
            <p:nvGrpSpPr>
              <p:cNvPr id="1069" name="Google Shape;1069;p47"/>
              <p:cNvGrpSpPr/>
              <p:nvPr/>
            </p:nvGrpSpPr>
            <p:grpSpPr>
              <a:xfrm>
                <a:off x="3847" y="1210"/>
                <a:ext cx="456" cy="558"/>
                <a:chOff x="3847" y="1210"/>
                <a:chExt cx="456" cy="558"/>
              </a:xfrm>
            </p:grpSpPr>
            <p:sp>
              <p:nvSpPr>
                <p:cNvPr id="1070" name="Google Shape;1070;p47"/>
                <p:cNvSpPr/>
                <p:nvPr/>
              </p:nvSpPr>
              <p:spPr>
                <a:xfrm>
                  <a:off x="3847" y="1210"/>
                  <a:ext cx="307" cy="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000">
                      <a:solidFill>
                        <a:schemeClr val="lt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σ</a:t>
                  </a:r>
                  <a:endParaRPr/>
                </a:p>
              </p:txBody>
            </p:sp>
            <p:sp>
              <p:nvSpPr>
                <p:cNvPr id="1071" name="Google Shape;1071;p47"/>
                <p:cNvSpPr/>
                <p:nvPr/>
              </p:nvSpPr>
              <p:spPr>
                <a:xfrm>
                  <a:off x="4042" y="1395"/>
                  <a:ext cx="261" cy="3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3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/>
                </a:p>
              </p:txBody>
            </p:sp>
          </p:grpSp>
          <p:sp>
            <p:nvSpPr>
              <p:cNvPr id="1072" name="Google Shape;1072;p47"/>
              <p:cNvSpPr/>
              <p:nvPr/>
            </p:nvSpPr>
            <p:spPr>
              <a:xfrm>
                <a:off x="4182" y="1491"/>
                <a:ext cx="128" cy="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3" name="Google Shape;1073;p47"/>
            <p:cNvSpPr/>
            <p:nvPr/>
          </p:nvSpPr>
          <p:spPr>
            <a:xfrm>
              <a:off x="4058" y="1195"/>
              <a:ext cx="247" cy="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_</a:t>
              </a:r>
              <a:endParaRPr/>
            </a:p>
          </p:txBody>
        </p:sp>
      </p:grpSp>
      <p:cxnSp>
        <p:nvCxnSpPr>
          <p:cNvPr id="1074" name="Google Shape;1074;p47"/>
          <p:cNvCxnSpPr/>
          <p:nvPr/>
        </p:nvCxnSpPr>
        <p:spPr>
          <a:xfrm>
            <a:off x="800100" y="3570288"/>
            <a:ext cx="7620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75" name="Google Shape;1075;p47"/>
          <p:cNvCxnSpPr/>
          <p:nvPr/>
        </p:nvCxnSpPr>
        <p:spPr>
          <a:xfrm>
            <a:off x="1905000" y="4652963"/>
            <a:ext cx="0" cy="1498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76" name="Google Shape;1076;p47"/>
          <p:cNvCxnSpPr/>
          <p:nvPr/>
        </p:nvCxnSpPr>
        <p:spPr>
          <a:xfrm>
            <a:off x="7086600" y="4652963"/>
            <a:ext cx="0" cy="1498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77" name="Google Shape;1077;p47"/>
          <p:cNvCxnSpPr/>
          <p:nvPr/>
        </p:nvCxnSpPr>
        <p:spPr>
          <a:xfrm>
            <a:off x="2667000" y="4652963"/>
            <a:ext cx="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78" name="Google Shape;1078;p47"/>
          <p:cNvCxnSpPr/>
          <p:nvPr/>
        </p:nvCxnSpPr>
        <p:spPr>
          <a:xfrm>
            <a:off x="6324600" y="4652963"/>
            <a:ext cx="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79" name="Google Shape;1079;p47"/>
          <p:cNvCxnSpPr/>
          <p:nvPr/>
        </p:nvCxnSpPr>
        <p:spPr>
          <a:xfrm>
            <a:off x="3438525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80" name="Google Shape;1080;p47"/>
          <p:cNvCxnSpPr/>
          <p:nvPr/>
        </p:nvCxnSpPr>
        <p:spPr>
          <a:xfrm>
            <a:off x="5562600" y="4652963"/>
            <a:ext cx="0" cy="431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81" name="Google Shape;1081;p47"/>
          <p:cNvCxnSpPr/>
          <p:nvPr/>
        </p:nvCxnSpPr>
        <p:spPr>
          <a:xfrm>
            <a:off x="5562600" y="6018213"/>
            <a:ext cx="14859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82" name="Google Shape;1082;p47"/>
          <p:cNvCxnSpPr/>
          <p:nvPr/>
        </p:nvCxnSpPr>
        <p:spPr>
          <a:xfrm>
            <a:off x="5524500" y="5472113"/>
            <a:ext cx="774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83" name="Google Shape;1083;p47"/>
          <p:cNvCxnSpPr/>
          <p:nvPr/>
        </p:nvCxnSpPr>
        <p:spPr>
          <a:xfrm rot="10800000">
            <a:off x="2641600" y="5472113"/>
            <a:ext cx="82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084" name="Google Shape;1084;p47"/>
          <p:cNvCxnSpPr/>
          <p:nvPr/>
        </p:nvCxnSpPr>
        <p:spPr>
          <a:xfrm rot="10800000">
            <a:off x="1892300" y="6018213"/>
            <a:ext cx="1536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085" name="Google Shape;1085;p47"/>
          <p:cNvSpPr/>
          <p:nvPr/>
        </p:nvSpPr>
        <p:spPr>
          <a:xfrm>
            <a:off x="8269288" y="3335338"/>
            <a:ext cx="7493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86" name="Google Shape;1086;p47"/>
          <p:cNvSpPr/>
          <p:nvPr/>
        </p:nvSpPr>
        <p:spPr>
          <a:xfrm>
            <a:off x="5405438" y="4132263"/>
            <a:ext cx="1798637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+1.96</a:t>
            </a: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87" name="Google Shape;1087;p47"/>
          <p:cNvSpPr/>
          <p:nvPr/>
        </p:nvSpPr>
        <p:spPr>
          <a:xfrm>
            <a:off x="900113" y="3778250"/>
            <a:ext cx="3756025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-2.58</a:t>
            </a: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-1.65</a:t>
            </a: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88" name="Google Shape;1088;p47"/>
          <p:cNvSpPr/>
          <p:nvPr/>
        </p:nvSpPr>
        <p:spPr>
          <a:xfrm>
            <a:off x="1789113" y="4132263"/>
            <a:ext cx="1798637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-1.96</a:t>
            </a: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89" name="Google Shape;1089;p47"/>
          <p:cNvSpPr/>
          <p:nvPr/>
        </p:nvSpPr>
        <p:spPr>
          <a:xfrm>
            <a:off x="4240213" y="3730625"/>
            <a:ext cx="80168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endParaRPr/>
          </a:p>
        </p:txBody>
      </p:sp>
      <p:sp>
        <p:nvSpPr>
          <p:cNvPr id="1090" name="Google Shape;1090;p47"/>
          <p:cNvSpPr/>
          <p:nvPr/>
        </p:nvSpPr>
        <p:spPr>
          <a:xfrm>
            <a:off x="239713" y="1643063"/>
            <a:ext cx="27590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525" lIns="92075" spcFirstLastPara="1" rIns="92075" wrap="square" tIns="1365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± Z</a:t>
            </a:r>
            <a:r>
              <a:rPr b="1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32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8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Intervals &amp; </a:t>
            </a:r>
            <a:br>
              <a:rPr lang="en-US"/>
            </a:br>
            <a:r>
              <a:rPr lang="en-US"/>
              <a:t>Confidence Level </a:t>
            </a:r>
            <a:endParaRPr/>
          </a:p>
        </p:txBody>
      </p:sp>
      <p:graphicFrame>
        <p:nvGraphicFramePr>
          <p:cNvPr id="1100" name="Google Shape;1100;p48"/>
          <p:cNvGraphicFramePr/>
          <p:nvPr/>
        </p:nvGraphicFramePr>
        <p:xfrm>
          <a:off x="282575" y="1836738"/>
          <a:ext cx="8569325" cy="4546600"/>
        </p:xfrm>
        <a:graphic>
          <a:graphicData uri="http://schemas.openxmlformats.org/presentationml/2006/ole">
            <mc:AlternateContent>
              <mc:Choice Requires="v">
                <p:oleObj r:id="rId4" imgH="4546600" imgW="8569325" progId="" spid="_x0000_s1">
                  <p:embed/>
                </p:oleObj>
              </mc:Choice>
              <mc:Fallback>
                <p:oleObj r:id="rId5" imgH="4546600" imgW="8569325" progId="">
                  <p:embed/>
                  <p:pic>
                    <p:nvPicPr>
                      <p:cNvPr id="1100" name="Google Shape;1100;p4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82575" y="1836738"/>
                        <a:ext cx="8569325" cy="454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1" name="Google Shape;1101;p48"/>
          <p:cNvSpPr/>
          <p:nvPr/>
        </p:nvSpPr>
        <p:spPr>
          <a:xfrm>
            <a:off x="338138" y="1770063"/>
            <a:ext cx="2282825" cy="137001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Sampling Distribution of Mean</a:t>
            </a:r>
            <a:endParaRPr/>
          </a:p>
        </p:txBody>
      </p:sp>
      <p:sp>
        <p:nvSpPr>
          <p:cNvPr id="1102" name="Google Shape;1102;p48"/>
          <p:cNvSpPr/>
          <p:nvPr/>
        </p:nvSpPr>
        <p:spPr>
          <a:xfrm>
            <a:off x="2592388" y="5868988"/>
            <a:ext cx="39592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 number of intervals</a:t>
            </a:r>
            <a:endParaRPr/>
          </a:p>
        </p:txBody>
      </p:sp>
      <p:cxnSp>
        <p:nvCxnSpPr>
          <p:cNvPr id="1103" name="Google Shape;1103;p48"/>
          <p:cNvCxnSpPr/>
          <p:nvPr/>
        </p:nvCxnSpPr>
        <p:spPr>
          <a:xfrm>
            <a:off x="4572000" y="3987800"/>
            <a:ext cx="0" cy="170180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104" name="Google Shape;1104;p48"/>
          <p:cNvCxnSpPr/>
          <p:nvPr/>
        </p:nvCxnSpPr>
        <p:spPr>
          <a:xfrm>
            <a:off x="3683000" y="4114800"/>
            <a:ext cx="18542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105" name="Google Shape;1105;p48"/>
          <p:cNvCxnSpPr/>
          <p:nvPr/>
        </p:nvCxnSpPr>
        <p:spPr>
          <a:xfrm>
            <a:off x="3454400" y="5410200"/>
            <a:ext cx="17780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106" name="Google Shape;1106;p48"/>
          <p:cNvCxnSpPr/>
          <p:nvPr/>
        </p:nvCxnSpPr>
        <p:spPr>
          <a:xfrm>
            <a:off x="2463800" y="5029200"/>
            <a:ext cx="1778000" cy="0"/>
          </a:xfrm>
          <a:prstGeom prst="straightConnector1">
            <a:avLst/>
          </a:prstGeom>
          <a:noFill/>
          <a:ln cap="flat" cmpd="sng" w="50800">
            <a:solidFill>
              <a:srgbClr val="FF3300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107" name="Google Shape;1107;p48"/>
          <p:cNvSpPr/>
          <p:nvPr/>
        </p:nvSpPr>
        <p:spPr>
          <a:xfrm>
            <a:off x="315913" y="3892550"/>
            <a:ext cx="2238375" cy="1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Intervals extend from </a:t>
            </a:r>
            <a:r>
              <a:rPr b="1"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- Z</a:t>
            </a:r>
            <a:r>
              <a:rPr b="1"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+ Z</a:t>
            </a:r>
            <a:r>
              <a:rPr b="1"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08" name="Google Shape;1108;p48"/>
          <p:cNvSpPr/>
          <p:nvPr/>
        </p:nvSpPr>
        <p:spPr>
          <a:xfrm>
            <a:off x="6630988" y="3930650"/>
            <a:ext cx="2238375" cy="19256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(1 - </a:t>
            </a:r>
            <a:r>
              <a:rPr b="1"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% of intervals contain </a:t>
            </a:r>
            <a:r>
              <a:rPr b="1"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% do not.</a:t>
            </a:r>
            <a:endParaRPr/>
          </a:p>
        </p:txBody>
      </p:sp>
      <p:cxnSp>
        <p:nvCxnSpPr>
          <p:cNvPr id="1109" name="Google Shape;1109;p48"/>
          <p:cNvCxnSpPr/>
          <p:nvPr/>
        </p:nvCxnSpPr>
        <p:spPr>
          <a:xfrm>
            <a:off x="3911600" y="4572000"/>
            <a:ext cx="18542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pSp>
        <p:nvGrpSpPr>
          <p:cNvPr id="1110" name="Google Shape;1110;p48"/>
          <p:cNvGrpSpPr/>
          <p:nvPr/>
        </p:nvGrpSpPr>
        <p:grpSpPr>
          <a:xfrm>
            <a:off x="6000750" y="3602038"/>
            <a:ext cx="409575" cy="2165350"/>
            <a:chOff x="3780" y="2269"/>
            <a:chExt cx="258" cy="1364"/>
          </a:xfrm>
        </p:grpSpPr>
        <p:sp>
          <p:nvSpPr>
            <p:cNvPr id="1111" name="Google Shape;1111;p48"/>
            <p:cNvSpPr/>
            <p:nvPr/>
          </p:nvSpPr>
          <p:spPr>
            <a:xfrm>
              <a:off x="3781" y="2269"/>
              <a:ext cx="257" cy="683"/>
            </a:xfrm>
            <a:custGeom>
              <a:rect b="b" l="l" r="r" t="t"/>
              <a:pathLst>
                <a:path extrusionOk="0" h="683" w="257">
                  <a:moveTo>
                    <a:pt x="0" y="0"/>
                  </a:moveTo>
                  <a:lnTo>
                    <a:pt x="43" y="24"/>
                  </a:lnTo>
                  <a:lnTo>
                    <a:pt x="72" y="50"/>
                  </a:lnTo>
                  <a:lnTo>
                    <a:pt x="107" y="99"/>
                  </a:lnTo>
                  <a:lnTo>
                    <a:pt x="128" y="150"/>
                  </a:lnTo>
                  <a:lnTo>
                    <a:pt x="140" y="201"/>
                  </a:lnTo>
                  <a:lnTo>
                    <a:pt x="145" y="251"/>
                  </a:lnTo>
                  <a:lnTo>
                    <a:pt x="149" y="326"/>
                  </a:lnTo>
                  <a:lnTo>
                    <a:pt x="151" y="378"/>
                  </a:lnTo>
                  <a:lnTo>
                    <a:pt x="153" y="402"/>
                  </a:lnTo>
                  <a:lnTo>
                    <a:pt x="156" y="453"/>
                  </a:lnTo>
                  <a:lnTo>
                    <a:pt x="160" y="482"/>
                  </a:lnTo>
                  <a:lnTo>
                    <a:pt x="166" y="529"/>
                  </a:lnTo>
                  <a:lnTo>
                    <a:pt x="183" y="591"/>
                  </a:lnTo>
                  <a:lnTo>
                    <a:pt x="204" y="632"/>
                  </a:lnTo>
                  <a:lnTo>
                    <a:pt x="224" y="657"/>
                  </a:lnTo>
                  <a:lnTo>
                    <a:pt x="256" y="682"/>
                  </a:lnTo>
                  <a:lnTo>
                    <a:pt x="209" y="656"/>
                  </a:lnTo>
                  <a:lnTo>
                    <a:pt x="174" y="620"/>
                  </a:lnTo>
                  <a:lnTo>
                    <a:pt x="140" y="560"/>
                  </a:lnTo>
                  <a:lnTo>
                    <a:pt x="130" y="528"/>
                  </a:lnTo>
                  <a:lnTo>
                    <a:pt x="118" y="482"/>
                  </a:lnTo>
                  <a:lnTo>
                    <a:pt x="115" y="453"/>
                  </a:lnTo>
                  <a:lnTo>
                    <a:pt x="108" y="402"/>
                  </a:lnTo>
                  <a:lnTo>
                    <a:pt x="107" y="378"/>
                  </a:lnTo>
                  <a:lnTo>
                    <a:pt x="104" y="337"/>
                  </a:lnTo>
                  <a:lnTo>
                    <a:pt x="104" y="279"/>
                  </a:lnTo>
                  <a:lnTo>
                    <a:pt x="107" y="225"/>
                  </a:lnTo>
                  <a:lnTo>
                    <a:pt x="100" y="174"/>
                  </a:lnTo>
                  <a:lnTo>
                    <a:pt x="85" y="122"/>
                  </a:lnTo>
                  <a:lnTo>
                    <a:pt x="71" y="88"/>
                  </a:lnTo>
                  <a:lnTo>
                    <a:pt x="46" y="47"/>
                  </a:lnTo>
                  <a:lnTo>
                    <a:pt x="27" y="24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rnd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780" y="2951"/>
              <a:ext cx="256" cy="682"/>
            </a:xfrm>
            <a:custGeom>
              <a:rect b="b" l="l" r="r" t="t"/>
              <a:pathLst>
                <a:path extrusionOk="0" h="682" w="256">
                  <a:moveTo>
                    <a:pt x="255" y="0"/>
                  </a:moveTo>
                  <a:lnTo>
                    <a:pt x="212" y="24"/>
                  </a:lnTo>
                  <a:lnTo>
                    <a:pt x="182" y="49"/>
                  </a:lnTo>
                  <a:lnTo>
                    <a:pt x="147" y="99"/>
                  </a:lnTo>
                  <a:lnTo>
                    <a:pt x="127" y="151"/>
                  </a:lnTo>
                  <a:lnTo>
                    <a:pt x="116" y="202"/>
                  </a:lnTo>
                  <a:lnTo>
                    <a:pt x="111" y="249"/>
                  </a:lnTo>
                  <a:lnTo>
                    <a:pt x="106" y="324"/>
                  </a:lnTo>
                  <a:lnTo>
                    <a:pt x="104" y="378"/>
                  </a:lnTo>
                  <a:lnTo>
                    <a:pt x="101" y="400"/>
                  </a:lnTo>
                  <a:lnTo>
                    <a:pt x="99" y="453"/>
                  </a:lnTo>
                  <a:lnTo>
                    <a:pt x="95" y="482"/>
                  </a:lnTo>
                  <a:lnTo>
                    <a:pt x="90" y="528"/>
                  </a:lnTo>
                  <a:lnTo>
                    <a:pt x="72" y="590"/>
                  </a:lnTo>
                  <a:lnTo>
                    <a:pt x="52" y="630"/>
                  </a:lnTo>
                  <a:lnTo>
                    <a:pt x="30" y="655"/>
                  </a:lnTo>
                  <a:lnTo>
                    <a:pt x="0" y="681"/>
                  </a:lnTo>
                  <a:lnTo>
                    <a:pt x="46" y="655"/>
                  </a:lnTo>
                  <a:lnTo>
                    <a:pt x="82" y="619"/>
                  </a:lnTo>
                  <a:lnTo>
                    <a:pt x="116" y="560"/>
                  </a:lnTo>
                  <a:lnTo>
                    <a:pt x="126" y="528"/>
                  </a:lnTo>
                  <a:lnTo>
                    <a:pt x="138" y="482"/>
                  </a:lnTo>
                  <a:lnTo>
                    <a:pt x="141" y="453"/>
                  </a:lnTo>
                  <a:lnTo>
                    <a:pt x="146" y="400"/>
                  </a:lnTo>
                  <a:lnTo>
                    <a:pt x="147" y="378"/>
                  </a:lnTo>
                  <a:lnTo>
                    <a:pt x="151" y="336"/>
                  </a:lnTo>
                  <a:lnTo>
                    <a:pt x="150" y="278"/>
                  </a:lnTo>
                  <a:lnTo>
                    <a:pt x="150" y="224"/>
                  </a:lnTo>
                  <a:lnTo>
                    <a:pt x="154" y="174"/>
                  </a:lnTo>
                  <a:lnTo>
                    <a:pt x="170" y="122"/>
                  </a:lnTo>
                  <a:lnTo>
                    <a:pt x="184" y="87"/>
                  </a:lnTo>
                  <a:lnTo>
                    <a:pt x="210" y="47"/>
                  </a:lnTo>
                  <a:lnTo>
                    <a:pt x="229" y="24"/>
                  </a:lnTo>
                  <a:lnTo>
                    <a:pt x="255" y="0"/>
                  </a:lnTo>
                </a:path>
              </a:pathLst>
            </a:custGeom>
            <a:solidFill>
              <a:schemeClr val="accent2"/>
            </a:solidFill>
            <a:ln cap="rnd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35921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9"/>
          <p:cNvSpPr txBox="1"/>
          <p:nvPr>
            <p:ph idx="1" type="body"/>
          </p:nvPr>
        </p:nvSpPr>
        <p:spPr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	Data Dispersion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Measured by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endParaRPr/>
          </a:p>
          <a:p>
            <a:pPr indent="-571500" lvl="0" marL="571500" rtl="0" algn="l">
              <a:spcBef>
                <a:spcPts val="1056"/>
              </a:spcBef>
              <a:spcAft>
                <a:spcPts val="0"/>
              </a:spcAft>
              <a:buNone/>
            </a:pPr>
            <a:r>
              <a:rPr lang="en-US"/>
              <a:t>2.	Sample Size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aseline="-25000" lang="en-US"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aseline="-25000" lang="en-US"/>
              <a:t>X  </a:t>
            </a:r>
            <a:r>
              <a:rPr lang="en-US"/>
              <a:t>=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/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√</a:t>
            </a:r>
            <a:r>
              <a:rPr i="1" lang="en-US"/>
              <a:t>n</a:t>
            </a:r>
            <a:endParaRPr/>
          </a:p>
          <a:p>
            <a:pPr indent="-571500" lvl="0" marL="571500" rtl="0" algn="l">
              <a:spcBef>
                <a:spcPts val="1056"/>
              </a:spcBef>
              <a:spcAft>
                <a:spcPts val="0"/>
              </a:spcAft>
              <a:buNone/>
            </a:pPr>
            <a:r>
              <a:rPr lang="en-US"/>
              <a:t>3.	Level of Confidence </a:t>
            </a:r>
            <a:br>
              <a:rPr lang="en-US"/>
            </a:br>
            <a:r>
              <a:rPr lang="en-US"/>
              <a:t>(1 -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)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Affects Z</a:t>
            </a:r>
            <a:endParaRPr/>
          </a:p>
        </p:txBody>
      </p:sp>
      <p:sp>
        <p:nvSpPr>
          <p:cNvPr id="1118" name="Google Shape;1118;p49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Affecting </a:t>
            </a:r>
            <a:br>
              <a:rPr lang="en-US"/>
            </a:br>
            <a:r>
              <a:rPr lang="en-US"/>
              <a:t>Interval Width</a:t>
            </a:r>
            <a:endParaRPr/>
          </a:p>
        </p:txBody>
      </p:sp>
      <p:sp>
        <p:nvSpPr>
          <p:cNvPr id="1119" name="Google Shape;1119;p49"/>
          <p:cNvSpPr/>
          <p:nvPr/>
        </p:nvSpPr>
        <p:spPr>
          <a:xfrm>
            <a:off x="4905375" y="2028825"/>
            <a:ext cx="3935413" cy="9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Intervals Extend from</a:t>
            </a:r>
            <a:br>
              <a:rPr b="1"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rgbClr val="FCFEB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X - Z</a:t>
            </a:r>
            <a:r>
              <a:rPr b="1" lang="en-US" sz="2400">
                <a:solidFill>
                  <a:srgbClr val="FCFEB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rgbClr val="FCFEB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  to</a:t>
            </a:r>
            <a:r>
              <a:rPr b="1" lang="en-US" sz="2400">
                <a:solidFill>
                  <a:srgbClr val="FCFEB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X + Z</a:t>
            </a:r>
            <a:r>
              <a:rPr b="1" lang="en-US" sz="2400">
                <a:solidFill>
                  <a:srgbClr val="FCFEB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1" baseline="-25000" lang="en-US" sz="2400">
                <a:solidFill>
                  <a:srgbClr val="FCFEB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baseline="-25000"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20" name="Google Shape;1120;p49"/>
          <p:cNvSpPr/>
          <p:nvPr/>
        </p:nvSpPr>
        <p:spPr>
          <a:xfrm>
            <a:off x="4887913" y="1951038"/>
            <a:ext cx="3332162" cy="1096698"/>
          </a:xfrm>
          <a:prstGeom prst="wedgeRoundRectCallout">
            <a:avLst>
              <a:gd fmla="val -26454" name="adj1"/>
              <a:gd fmla="val 66667" name="adj2"/>
              <a:gd fmla="val 16667" name="adj3"/>
            </a:avLst>
          </a:prstGeom>
          <a:noFill/>
          <a:ln cap="flat" cmpd="sng" w="12700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49"/>
          <p:cNvSpPr/>
          <p:nvPr/>
        </p:nvSpPr>
        <p:spPr>
          <a:xfrm>
            <a:off x="7007225" y="6273800"/>
            <a:ext cx="1643063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CECECE"/>
                </a:solidFill>
                <a:latin typeface="Arial"/>
                <a:ea typeface="Arial"/>
                <a:cs typeface="Arial"/>
                <a:sym typeface="Arial"/>
              </a:rPr>
              <a:t>© 1984-1994 T/Maker Co.</a:t>
            </a:r>
            <a:endParaRPr/>
          </a:p>
        </p:txBody>
      </p:sp>
      <p:graphicFrame>
        <p:nvGraphicFramePr>
          <p:cNvPr id="1122" name="Google Shape;1122;p49"/>
          <p:cNvGraphicFramePr/>
          <p:nvPr/>
        </p:nvGraphicFramePr>
        <p:xfrm>
          <a:off x="5372100" y="3167063"/>
          <a:ext cx="3278188" cy="3140075"/>
        </p:xfrm>
        <a:graphic>
          <a:graphicData uri="http://schemas.openxmlformats.org/presentationml/2006/ole">
            <mc:AlternateContent>
              <mc:Choice Requires="v">
                <p:oleObj r:id="rId4" imgH="3140075" imgW="3278188" progId="" spid="_x0000_s1">
                  <p:embed/>
                </p:oleObj>
              </mc:Choice>
              <mc:Fallback>
                <p:oleObj r:id="rId5" imgH="3140075" imgW="3278188" progId="">
                  <p:embed/>
                  <p:pic>
                    <p:nvPicPr>
                      <p:cNvPr id="1122" name="Google Shape;1122;p4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372100" y="3167063"/>
                        <a:ext cx="3278188" cy="314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3" name="Google Shape;1123;p49"/>
          <p:cNvSpPr txBox="1"/>
          <p:nvPr/>
        </p:nvSpPr>
        <p:spPr>
          <a:xfrm>
            <a:off x="3200400" y="33528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 Methods</a:t>
            </a:r>
            <a:endParaRPr/>
          </a:p>
        </p:txBody>
      </p:sp>
      <p:graphicFrame>
        <p:nvGraphicFramePr>
          <p:cNvPr id="225" name="Google Shape;225;p5"/>
          <p:cNvGraphicFramePr/>
          <p:nvPr/>
        </p:nvGraphicFramePr>
        <p:xfrm>
          <a:off x="314325" y="1828800"/>
          <a:ext cx="7850188" cy="4116388"/>
        </p:xfrm>
        <a:graphic>
          <a:graphicData uri="http://schemas.openxmlformats.org/presentationml/2006/ole">
            <mc:AlternateContent>
              <mc:Choice Requires="v">
                <p:oleObj r:id="rId4" imgH="4116388" imgW="7850188" progId="" spid="_x0000_s1">
                  <p:embed/>
                </p:oleObj>
              </mc:Choice>
              <mc:Fallback>
                <p:oleObj r:id="rId5" imgH="4116388" imgW="7850188" progId="">
                  <p:embed/>
                  <p:pic>
                    <p:nvPicPr>
                      <p:cNvPr id="225" name="Google Shape;225;p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14325" y="1828800"/>
                        <a:ext cx="7850188" cy="411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0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Estimates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1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Estimates</a:t>
            </a:r>
            <a:endParaRPr/>
          </a:p>
        </p:txBody>
      </p:sp>
      <p:sp>
        <p:nvSpPr>
          <p:cNvPr id="1142" name="Google Shape;1142;p51"/>
          <p:cNvSpPr/>
          <p:nvPr/>
        </p:nvSpPr>
        <p:spPr>
          <a:xfrm>
            <a:off x="3787775" y="1960563"/>
            <a:ext cx="1992313" cy="815975"/>
          </a:xfrm>
          <a:custGeom>
            <a:rect b="b" l="l" r="r" t="t"/>
            <a:pathLst>
              <a:path extrusionOk="0" h="514" w="1255">
                <a:moveTo>
                  <a:pt x="0" y="513"/>
                </a:moveTo>
                <a:lnTo>
                  <a:pt x="1254" y="513"/>
                </a:lnTo>
                <a:lnTo>
                  <a:pt x="125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51"/>
          <p:cNvSpPr/>
          <p:nvPr/>
        </p:nvSpPr>
        <p:spPr>
          <a:xfrm>
            <a:off x="3868738" y="1960563"/>
            <a:ext cx="18399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endParaRPr/>
          </a:p>
        </p:txBody>
      </p:sp>
      <p:sp>
        <p:nvSpPr>
          <p:cNvPr id="1144" name="Google Shape;1144;p51"/>
          <p:cNvSpPr/>
          <p:nvPr/>
        </p:nvSpPr>
        <p:spPr>
          <a:xfrm>
            <a:off x="4071938" y="2322513"/>
            <a:ext cx="14351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Intervals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52"/>
          <p:cNvSpPr/>
          <p:nvPr/>
        </p:nvSpPr>
        <p:spPr>
          <a:xfrm>
            <a:off x="2459038" y="2774950"/>
            <a:ext cx="2325687" cy="312738"/>
          </a:xfrm>
          <a:custGeom>
            <a:rect b="b" l="l" r="r" t="t"/>
            <a:pathLst>
              <a:path extrusionOk="0" h="197" w="1465">
                <a:moveTo>
                  <a:pt x="0" y="196"/>
                </a:moveTo>
                <a:lnTo>
                  <a:pt x="0" y="106"/>
                </a:lnTo>
                <a:lnTo>
                  <a:pt x="1464" y="106"/>
                </a:lnTo>
                <a:lnTo>
                  <a:pt x="1464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52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Estimates</a:t>
            </a:r>
            <a:endParaRPr/>
          </a:p>
        </p:txBody>
      </p:sp>
      <p:sp>
        <p:nvSpPr>
          <p:cNvPr id="1155" name="Google Shape;1155;p52"/>
          <p:cNvSpPr/>
          <p:nvPr/>
        </p:nvSpPr>
        <p:spPr>
          <a:xfrm>
            <a:off x="2381250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49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52"/>
          <p:cNvSpPr/>
          <p:nvPr/>
        </p:nvSpPr>
        <p:spPr>
          <a:xfrm>
            <a:off x="3787775" y="1960563"/>
            <a:ext cx="1992313" cy="815975"/>
          </a:xfrm>
          <a:custGeom>
            <a:rect b="b" l="l" r="r" t="t"/>
            <a:pathLst>
              <a:path extrusionOk="0" h="514" w="1255">
                <a:moveTo>
                  <a:pt x="0" y="513"/>
                </a:moveTo>
                <a:lnTo>
                  <a:pt x="1254" y="513"/>
                </a:lnTo>
                <a:lnTo>
                  <a:pt x="125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52"/>
          <p:cNvSpPr/>
          <p:nvPr/>
        </p:nvSpPr>
        <p:spPr>
          <a:xfrm>
            <a:off x="3868738" y="1960563"/>
            <a:ext cx="18399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endParaRPr/>
          </a:p>
        </p:txBody>
      </p:sp>
      <p:sp>
        <p:nvSpPr>
          <p:cNvPr id="1158" name="Google Shape;1158;p52"/>
          <p:cNvSpPr/>
          <p:nvPr/>
        </p:nvSpPr>
        <p:spPr>
          <a:xfrm>
            <a:off x="4071938" y="2322513"/>
            <a:ext cx="14351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Intervals</a:t>
            </a:r>
            <a:endParaRPr/>
          </a:p>
        </p:txBody>
      </p:sp>
      <p:sp>
        <p:nvSpPr>
          <p:cNvPr id="1159" name="Google Shape;1159;p52"/>
          <p:cNvSpPr/>
          <p:nvPr/>
        </p:nvSpPr>
        <p:spPr>
          <a:xfrm>
            <a:off x="1614488" y="3227388"/>
            <a:ext cx="1695450" cy="679450"/>
          </a:xfrm>
          <a:custGeom>
            <a:rect b="b" l="l" r="r" t="t"/>
            <a:pathLst>
              <a:path extrusionOk="0" h="428" w="1068">
                <a:moveTo>
                  <a:pt x="0" y="427"/>
                </a:moveTo>
                <a:lnTo>
                  <a:pt x="1067" y="427"/>
                </a:lnTo>
                <a:lnTo>
                  <a:pt x="1067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52"/>
          <p:cNvSpPr/>
          <p:nvPr/>
        </p:nvSpPr>
        <p:spPr>
          <a:xfrm>
            <a:off x="1984375" y="3335338"/>
            <a:ext cx="96043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53"/>
          <p:cNvSpPr/>
          <p:nvPr/>
        </p:nvSpPr>
        <p:spPr>
          <a:xfrm>
            <a:off x="2459038" y="2774950"/>
            <a:ext cx="2325687" cy="312738"/>
          </a:xfrm>
          <a:custGeom>
            <a:rect b="b" l="l" r="r" t="t"/>
            <a:pathLst>
              <a:path extrusionOk="0" h="197" w="1465">
                <a:moveTo>
                  <a:pt x="0" y="196"/>
                </a:moveTo>
                <a:lnTo>
                  <a:pt x="0" y="106"/>
                </a:lnTo>
                <a:lnTo>
                  <a:pt x="1464" y="106"/>
                </a:lnTo>
                <a:lnTo>
                  <a:pt x="1464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53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Estimates</a:t>
            </a:r>
            <a:endParaRPr/>
          </a:p>
        </p:txBody>
      </p:sp>
      <p:sp>
        <p:nvSpPr>
          <p:cNvPr id="1171" name="Google Shape;1171;p53"/>
          <p:cNvSpPr/>
          <p:nvPr/>
        </p:nvSpPr>
        <p:spPr>
          <a:xfrm>
            <a:off x="4783138" y="2774950"/>
            <a:ext cx="1587" cy="312738"/>
          </a:xfrm>
          <a:custGeom>
            <a:rect b="b" l="l" r="r" t="t"/>
            <a:pathLst>
              <a:path extrusionOk="0" h="197" w="1">
                <a:moveTo>
                  <a:pt x="0" y="0"/>
                </a:moveTo>
                <a:lnTo>
                  <a:pt x="0" y="142"/>
                </a:lnTo>
                <a:lnTo>
                  <a:pt x="0" y="196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4702175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51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2381250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49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3787775" y="1960563"/>
            <a:ext cx="1992313" cy="815975"/>
          </a:xfrm>
          <a:custGeom>
            <a:rect b="b" l="l" r="r" t="t"/>
            <a:pathLst>
              <a:path extrusionOk="0" h="514" w="1255">
                <a:moveTo>
                  <a:pt x="0" y="513"/>
                </a:moveTo>
                <a:lnTo>
                  <a:pt x="1254" y="513"/>
                </a:lnTo>
                <a:lnTo>
                  <a:pt x="125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3868738" y="1960563"/>
            <a:ext cx="18399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endParaRPr/>
          </a:p>
        </p:txBody>
      </p:sp>
      <p:sp>
        <p:nvSpPr>
          <p:cNvPr id="1176" name="Google Shape;1176;p53"/>
          <p:cNvSpPr/>
          <p:nvPr/>
        </p:nvSpPr>
        <p:spPr>
          <a:xfrm>
            <a:off x="4071938" y="2322513"/>
            <a:ext cx="14351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Intervals</a:t>
            </a:r>
            <a:endParaRPr/>
          </a:p>
        </p:txBody>
      </p:sp>
      <p:sp>
        <p:nvSpPr>
          <p:cNvPr id="1177" name="Google Shape;1177;p53"/>
          <p:cNvSpPr/>
          <p:nvPr/>
        </p:nvSpPr>
        <p:spPr>
          <a:xfrm>
            <a:off x="3935413" y="3227388"/>
            <a:ext cx="1693862" cy="679450"/>
          </a:xfrm>
          <a:custGeom>
            <a:rect b="b" l="l" r="r" t="t"/>
            <a:pathLst>
              <a:path extrusionOk="0" h="428" w="1067">
                <a:moveTo>
                  <a:pt x="0" y="427"/>
                </a:moveTo>
                <a:lnTo>
                  <a:pt x="1066" y="427"/>
                </a:lnTo>
                <a:lnTo>
                  <a:pt x="1066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3921125" y="3335338"/>
            <a:ext cx="17367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Proportion</a:t>
            </a:r>
            <a:endParaRPr/>
          </a:p>
        </p:txBody>
      </p:sp>
      <p:sp>
        <p:nvSpPr>
          <p:cNvPr id="1179" name="Google Shape;1179;p53"/>
          <p:cNvSpPr/>
          <p:nvPr/>
        </p:nvSpPr>
        <p:spPr>
          <a:xfrm>
            <a:off x="1614488" y="3227388"/>
            <a:ext cx="1695450" cy="679450"/>
          </a:xfrm>
          <a:custGeom>
            <a:rect b="b" l="l" r="r" t="t"/>
            <a:pathLst>
              <a:path extrusionOk="0" h="428" w="1068">
                <a:moveTo>
                  <a:pt x="0" y="427"/>
                </a:moveTo>
                <a:lnTo>
                  <a:pt x="1067" y="427"/>
                </a:lnTo>
                <a:lnTo>
                  <a:pt x="1067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1984375" y="3335338"/>
            <a:ext cx="96043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54"/>
          <p:cNvSpPr/>
          <p:nvPr/>
        </p:nvSpPr>
        <p:spPr>
          <a:xfrm>
            <a:off x="2459038" y="2774950"/>
            <a:ext cx="2325687" cy="312738"/>
          </a:xfrm>
          <a:custGeom>
            <a:rect b="b" l="l" r="r" t="t"/>
            <a:pathLst>
              <a:path extrusionOk="0" h="197" w="1465">
                <a:moveTo>
                  <a:pt x="0" y="196"/>
                </a:moveTo>
                <a:lnTo>
                  <a:pt x="0" y="106"/>
                </a:lnTo>
                <a:lnTo>
                  <a:pt x="1464" y="106"/>
                </a:lnTo>
                <a:lnTo>
                  <a:pt x="1464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54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Estimates</a:t>
            </a:r>
            <a:endParaRPr/>
          </a:p>
        </p:txBody>
      </p:sp>
      <p:sp>
        <p:nvSpPr>
          <p:cNvPr id="1191" name="Google Shape;1191;p54"/>
          <p:cNvSpPr/>
          <p:nvPr/>
        </p:nvSpPr>
        <p:spPr>
          <a:xfrm>
            <a:off x="4783138" y="2774950"/>
            <a:ext cx="1587" cy="312738"/>
          </a:xfrm>
          <a:custGeom>
            <a:rect b="b" l="l" r="r" t="t"/>
            <a:pathLst>
              <a:path extrusionOk="0" h="197" w="1">
                <a:moveTo>
                  <a:pt x="0" y="0"/>
                </a:moveTo>
                <a:lnTo>
                  <a:pt x="0" y="142"/>
                </a:lnTo>
                <a:lnTo>
                  <a:pt x="0" y="196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54"/>
          <p:cNvSpPr/>
          <p:nvPr/>
        </p:nvSpPr>
        <p:spPr>
          <a:xfrm>
            <a:off x="4702175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51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54"/>
          <p:cNvSpPr/>
          <p:nvPr/>
        </p:nvSpPr>
        <p:spPr>
          <a:xfrm>
            <a:off x="2381250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49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54"/>
          <p:cNvSpPr/>
          <p:nvPr/>
        </p:nvSpPr>
        <p:spPr>
          <a:xfrm>
            <a:off x="3787775" y="1960563"/>
            <a:ext cx="1992313" cy="815975"/>
          </a:xfrm>
          <a:custGeom>
            <a:rect b="b" l="l" r="r" t="t"/>
            <a:pathLst>
              <a:path extrusionOk="0" h="514" w="1255">
                <a:moveTo>
                  <a:pt x="0" y="513"/>
                </a:moveTo>
                <a:lnTo>
                  <a:pt x="1254" y="513"/>
                </a:lnTo>
                <a:lnTo>
                  <a:pt x="125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54"/>
          <p:cNvSpPr/>
          <p:nvPr/>
        </p:nvSpPr>
        <p:spPr>
          <a:xfrm>
            <a:off x="3868738" y="1960563"/>
            <a:ext cx="18399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endParaRPr/>
          </a:p>
        </p:txBody>
      </p:sp>
      <p:sp>
        <p:nvSpPr>
          <p:cNvPr id="1196" name="Google Shape;1196;p54"/>
          <p:cNvSpPr/>
          <p:nvPr/>
        </p:nvSpPr>
        <p:spPr>
          <a:xfrm>
            <a:off x="4071938" y="2322513"/>
            <a:ext cx="14351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Intervals</a:t>
            </a:r>
            <a:endParaRPr/>
          </a:p>
        </p:txBody>
      </p:sp>
      <p:sp>
        <p:nvSpPr>
          <p:cNvPr id="1197" name="Google Shape;1197;p54"/>
          <p:cNvSpPr/>
          <p:nvPr/>
        </p:nvSpPr>
        <p:spPr>
          <a:xfrm>
            <a:off x="4783138" y="2774950"/>
            <a:ext cx="2322512" cy="312738"/>
          </a:xfrm>
          <a:custGeom>
            <a:rect b="b" l="l" r="r" t="t"/>
            <a:pathLst>
              <a:path extrusionOk="0" h="197" w="1463">
                <a:moveTo>
                  <a:pt x="1462" y="196"/>
                </a:moveTo>
                <a:lnTo>
                  <a:pt x="1462" y="106"/>
                </a:lnTo>
                <a:lnTo>
                  <a:pt x="0" y="106"/>
                </a:lnTo>
                <a:lnTo>
                  <a:pt x="0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54"/>
          <p:cNvSpPr/>
          <p:nvPr/>
        </p:nvSpPr>
        <p:spPr>
          <a:xfrm>
            <a:off x="7026275" y="3067050"/>
            <a:ext cx="160338" cy="161925"/>
          </a:xfrm>
          <a:custGeom>
            <a:rect b="b" l="l" r="r" t="t"/>
            <a:pathLst>
              <a:path extrusionOk="0" h="102" w="101">
                <a:moveTo>
                  <a:pt x="100" y="0"/>
                </a:moveTo>
                <a:lnTo>
                  <a:pt x="49" y="101"/>
                </a:lnTo>
                <a:lnTo>
                  <a:pt x="0" y="0"/>
                </a:lnTo>
                <a:lnTo>
                  <a:pt x="10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54"/>
          <p:cNvSpPr/>
          <p:nvPr/>
        </p:nvSpPr>
        <p:spPr>
          <a:xfrm>
            <a:off x="3935413" y="3227388"/>
            <a:ext cx="1693862" cy="679450"/>
          </a:xfrm>
          <a:custGeom>
            <a:rect b="b" l="l" r="r" t="t"/>
            <a:pathLst>
              <a:path extrusionOk="0" h="428" w="1067">
                <a:moveTo>
                  <a:pt x="0" y="427"/>
                </a:moveTo>
                <a:lnTo>
                  <a:pt x="1066" y="427"/>
                </a:lnTo>
                <a:lnTo>
                  <a:pt x="1066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54"/>
          <p:cNvSpPr/>
          <p:nvPr/>
        </p:nvSpPr>
        <p:spPr>
          <a:xfrm>
            <a:off x="3921125" y="3335338"/>
            <a:ext cx="17367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Proportion</a:t>
            </a:r>
            <a:endParaRPr/>
          </a:p>
        </p:txBody>
      </p:sp>
      <p:sp>
        <p:nvSpPr>
          <p:cNvPr id="1201" name="Google Shape;1201;p54"/>
          <p:cNvSpPr/>
          <p:nvPr/>
        </p:nvSpPr>
        <p:spPr>
          <a:xfrm>
            <a:off x="1614488" y="3227388"/>
            <a:ext cx="1695450" cy="679450"/>
          </a:xfrm>
          <a:custGeom>
            <a:rect b="b" l="l" r="r" t="t"/>
            <a:pathLst>
              <a:path extrusionOk="0" h="428" w="1068">
                <a:moveTo>
                  <a:pt x="0" y="427"/>
                </a:moveTo>
                <a:lnTo>
                  <a:pt x="1067" y="427"/>
                </a:lnTo>
                <a:lnTo>
                  <a:pt x="1067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54"/>
          <p:cNvSpPr/>
          <p:nvPr/>
        </p:nvSpPr>
        <p:spPr>
          <a:xfrm>
            <a:off x="1984375" y="3335338"/>
            <a:ext cx="96043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/>
          </a:p>
        </p:txBody>
      </p:sp>
      <p:sp>
        <p:nvSpPr>
          <p:cNvPr id="1203" name="Google Shape;1203;p54"/>
          <p:cNvSpPr/>
          <p:nvPr/>
        </p:nvSpPr>
        <p:spPr>
          <a:xfrm>
            <a:off x="6259513" y="3227388"/>
            <a:ext cx="1693862" cy="679450"/>
          </a:xfrm>
          <a:custGeom>
            <a:rect b="b" l="l" r="r" t="t"/>
            <a:pathLst>
              <a:path extrusionOk="0" h="428" w="1067">
                <a:moveTo>
                  <a:pt x="0" y="427"/>
                </a:moveTo>
                <a:lnTo>
                  <a:pt x="1066" y="427"/>
                </a:lnTo>
                <a:lnTo>
                  <a:pt x="1066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54"/>
          <p:cNvSpPr/>
          <p:nvPr/>
        </p:nvSpPr>
        <p:spPr>
          <a:xfrm>
            <a:off x="6383338" y="3335338"/>
            <a:ext cx="145256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5"/>
          <p:cNvSpPr/>
          <p:nvPr/>
        </p:nvSpPr>
        <p:spPr>
          <a:xfrm>
            <a:off x="2459038" y="2774950"/>
            <a:ext cx="2325687" cy="312738"/>
          </a:xfrm>
          <a:custGeom>
            <a:rect b="b" l="l" r="r" t="t"/>
            <a:pathLst>
              <a:path extrusionOk="0" h="197" w="1465">
                <a:moveTo>
                  <a:pt x="0" y="196"/>
                </a:moveTo>
                <a:lnTo>
                  <a:pt x="0" y="106"/>
                </a:lnTo>
                <a:lnTo>
                  <a:pt x="1464" y="106"/>
                </a:lnTo>
                <a:lnTo>
                  <a:pt x="1464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55"/>
          <p:cNvSpPr/>
          <p:nvPr/>
        </p:nvSpPr>
        <p:spPr>
          <a:xfrm>
            <a:off x="1841500" y="3905250"/>
            <a:ext cx="619125" cy="492125"/>
          </a:xfrm>
          <a:custGeom>
            <a:rect b="b" l="l" r="r" t="t"/>
            <a:pathLst>
              <a:path extrusionOk="0" h="310" w="390">
                <a:moveTo>
                  <a:pt x="389" y="0"/>
                </a:moveTo>
                <a:lnTo>
                  <a:pt x="389" y="199"/>
                </a:lnTo>
                <a:lnTo>
                  <a:pt x="0" y="199"/>
                </a:lnTo>
                <a:lnTo>
                  <a:pt x="0" y="309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55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Estimates</a:t>
            </a:r>
            <a:endParaRPr/>
          </a:p>
        </p:txBody>
      </p:sp>
      <p:sp>
        <p:nvSpPr>
          <p:cNvPr id="1216" name="Google Shape;1216;p55"/>
          <p:cNvSpPr/>
          <p:nvPr/>
        </p:nvSpPr>
        <p:spPr>
          <a:xfrm>
            <a:off x="4783138" y="2774950"/>
            <a:ext cx="1587" cy="312738"/>
          </a:xfrm>
          <a:custGeom>
            <a:rect b="b" l="l" r="r" t="t"/>
            <a:pathLst>
              <a:path extrusionOk="0" h="197" w="1">
                <a:moveTo>
                  <a:pt x="0" y="0"/>
                </a:moveTo>
                <a:lnTo>
                  <a:pt x="0" y="142"/>
                </a:lnTo>
                <a:lnTo>
                  <a:pt x="0" y="196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55"/>
          <p:cNvSpPr/>
          <p:nvPr/>
        </p:nvSpPr>
        <p:spPr>
          <a:xfrm>
            <a:off x="4702175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51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55"/>
          <p:cNvSpPr/>
          <p:nvPr/>
        </p:nvSpPr>
        <p:spPr>
          <a:xfrm>
            <a:off x="2381250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49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55"/>
          <p:cNvSpPr/>
          <p:nvPr/>
        </p:nvSpPr>
        <p:spPr>
          <a:xfrm>
            <a:off x="3787775" y="1960563"/>
            <a:ext cx="1992313" cy="815975"/>
          </a:xfrm>
          <a:custGeom>
            <a:rect b="b" l="l" r="r" t="t"/>
            <a:pathLst>
              <a:path extrusionOk="0" h="514" w="1255">
                <a:moveTo>
                  <a:pt x="0" y="513"/>
                </a:moveTo>
                <a:lnTo>
                  <a:pt x="1254" y="513"/>
                </a:lnTo>
                <a:lnTo>
                  <a:pt x="125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55"/>
          <p:cNvSpPr/>
          <p:nvPr/>
        </p:nvSpPr>
        <p:spPr>
          <a:xfrm>
            <a:off x="3868738" y="1960563"/>
            <a:ext cx="18399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endParaRPr/>
          </a:p>
        </p:txBody>
      </p:sp>
      <p:sp>
        <p:nvSpPr>
          <p:cNvPr id="1221" name="Google Shape;1221;p55"/>
          <p:cNvSpPr/>
          <p:nvPr/>
        </p:nvSpPr>
        <p:spPr>
          <a:xfrm>
            <a:off x="4071938" y="2322513"/>
            <a:ext cx="14351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Intervals</a:t>
            </a:r>
            <a:endParaRPr/>
          </a:p>
        </p:txBody>
      </p:sp>
      <p:sp>
        <p:nvSpPr>
          <p:cNvPr id="1222" name="Google Shape;1222;p55"/>
          <p:cNvSpPr/>
          <p:nvPr/>
        </p:nvSpPr>
        <p:spPr>
          <a:xfrm>
            <a:off x="1758950" y="4378325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52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55"/>
          <p:cNvSpPr/>
          <p:nvPr/>
        </p:nvSpPr>
        <p:spPr>
          <a:xfrm>
            <a:off x="4783138" y="2774950"/>
            <a:ext cx="2322512" cy="312738"/>
          </a:xfrm>
          <a:custGeom>
            <a:rect b="b" l="l" r="r" t="t"/>
            <a:pathLst>
              <a:path extrusionOk="0" h="197" w="1463">
                <a:moveTo>
                  <a:pt x="1462" y="196"/>
                </a:moveTo>
                <a:lnTo>
                  <a:pt x="1462" y="106"/>
                </a:lnTo>
                <a:lnTo>
                  <a:pt x="0" y="106"/>
                </a:lnTo>
                <a:lnTo>
                  <a:pt x="0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55"/>
          <p:cNvSpPr/>
          <p:nvPr/>
        </p:nvSpPr>
        <p:spPr>
          <a:xfrm>
            <a:off x="7026275" y="3067050"/>
            <a:ext cx="160338" cy="161925"/>
          </a:xfrm>
          <a:custGeom>
            <a:rect b="b" l="l" r="r" t="t"/>
            <a:pathLst>
              <a:path extrusionOk="0" h="102" w="101">
                <a:moveTo>
                  <a:pt x="100" y="0"/>
                </a:moveTo>
                <a:lnTo>
                  <a:pt x="49" y="101"/>
                </a:lnTo>
                <a:lnTo>
                  <a:pt x="0" y="0"/>
                </a:lnTo>
                <a:lnTo>
                  <a:pt x="10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55"/>
          <p:cNvSpPr/>
          <p:nvPr/>
        </p:nvSpPr>
        <p:spPr>
          <a:xfrm>
            <a:off x="3935413" y="3227388"/>
            <a:ext cx="1693862" cy="679450"/>
          </a:xfrm>
          <a:custGeom>
            <a:rect b="b" l="l" r="r" t="t"/>
            <a:pathLst>
              <a:path extrusionOk="0" h="428" w="1067">
                <a:moveTo>
                  <a:pt x="0" y="427"/>
                </a:moveTo>
                <a:lnTo>
                  <a:pt x="1066" y="427"/>
                </a:lnTo>
                <a:lnTo>
                  <a:pt x="1066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55"/>
          <p:cNvSpPr/>
          <p:nvPr/>
        </p:nvSpPr>
        <p:spPr>
          <a:xfrm>
            <a:off x="3921125" y="3335338"/>
            <a:ext cx="17367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Proportion</a:t>
            </a:r>
            <a:endParaRPr/>
          </a:p>
        </p:txBody>
      </p:sp>
      <p:sp>
        <p:nvSpPr>
          <p:cNvPr id="1227" name="Google Shape;1227;p55"/>
          <p:cNvSpPr/>
          <p:nvPr/>
        </p:nvSpPr>
        <p:spPr>
          <a:xfrm>
            <a:off x="1614488" y="3227388"/>
            <a:ext cx="1695450" cy="679450"/>
          </a:xfrm>
          <a:custGeom>
            <a:rect b="b" l="l" r="r" t="t"/>
            <a:pathLst>
              <a:path extrusionOk="0" h="428" w="1068">
                <a:moveTo>
                  <a:pt x="0" y="427"/>
                </a:moveTo>
                <a:lnTo>
                  <a:pt x="1067" y="427"/>
                </a:lnTo>
                <a:lnTo>
                  <a:pt x="1067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55"/>
          <p:cNvSpPr/>
          <p:nvPr/>
        </p:nvSpPr>
        <p:spPr>
          <a:xfrm>
            <a:off x="1984375" y="3335338"/>
            <a:ext cx="96043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/>
          </a:p>
        </p:txBody>
      </p:sp>
      <p:sp>
        <p:nvSpPr>
          <p:cNvPr id="1229" name="Google Shape;1229;p55"/>
          <p:cNvSpPr/>
          <p:nvPr/>
        </p:nvSpPr>
        <p:spPr>
          <a:xfrm>
            <a:off x="6259513" y="3227388"/>
            <a:ext cx="1693862" cy="679450"/>
          </a:xfrm>
          <a:custGeom>
            <a:rect b="b" l="l" r="r" t="t"/>
            <a:pathLst>
              <a:path extrusionOk="0" h="428" w="1067">
                <a:moveTo>
                  <a:pt x="0" y="427"/>
                </a:moveTo>
                <a:lnTo>
                  <a:pt x="1066" y="427"/>
                </a:lnTo>
                <a:lnTo>
                  <a:pt x="1066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55"/>
          <p:cNvSpPr/>
          <p:nvPr/>
        </p:nvSpPr>
        <p:spPr>
          <a:xfrm>
            <a:off x="6383338" y="3335338"/>
            <a:ext cx="145256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/>
          </a:p>
        </p:txBody>
      </p:sp>
      <p:sp>
        <p:nvSpPr>
          <p:cNvPr id="1231" name="Google Shape;1231;p55"/>
          <p:cNvSpPr/>
          <p:nvPr/>
        </p:nvSpPr>
        <p:spPr>
          <a:xfrm>
            <a:off x="981075" y="4538663"/>
            <a:ext cx="1722438" cy="1176337"/>
          </a:xfrm>
          <a:custGeom>
            <a:rect b="b" l="l" r="r" t="t"/>
            <a:pathLst>
              <a:path extrusionOk="0" h="741" w="1085">
                <a:moveTo>
                  <a:pt x="0" y="740"/>
                </a:moveTo>
                <a:lnTo>
                  <a:pt x="1084" y="740"/>
                </a:lnTo>
                <a:lnTo>
                  <a:pt x="1084" y="0"/>
                </a:lnTo>
                <a:lnTo>
                  <a:pt x="0" y="0"/>
                </a:lnTo>
                <a:lnTo>
                  <a:pt x="0" y="740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55"/>
          <p:cNvSpPr/>
          <p:nvPr/>
        </p:nvSpPr>
        <p:spPr>
          <a:xfrm>
            <a:off x="1116013" y="4897438"/>
            <a:ext cx="4413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 </a:t>
            </a:r>
            <a:endParaRPr/>
          </a:p>
        </p:txBody>
      </p:sp>
      <p:sp>
        <p:nvSpPr>
          <p:cNvPr id="1233" name="Google Shape;1233;p55"/>
          <p:cNvSpPr/>
          <p:nvPr/>
        </p:nvSpPr>
        <p:spPr>
          <a:xfrm>
            <a:off x="1377950" y="4897438"/>
            <a:ext cx="119538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Known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6"/>
          <p:cNvSpPr/>
          <p:nvPr/>
        </p:nvSpPr>
        <p:spPr>
          <a:xfrm>
            <a:off x="2459038" y="2774950"/>
            <a:ext cx="2325687" cy="312738"/>
          </a:xfrm>
          <a:custGeom>
            <a:rect b="b" l="l" r="r" t="t"/>
            <a:pathLst>
              <a:path extrusionOk="0" h="197" w="1465">
                <a:moveTo>
                  <a:pt x="0" y="196"/>
                </a:moveTo>
                <a:lnTo>
                  <a:pt x="0" y="106"/>
                </a:lnTo>
                <a:lnTo>
                  <a:pt x="1464" y="106"/>
                </a:lnTo>
                <a:lnTo>
                  <a:pt x="1464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56"/>
          <p:cNvSpPr/>
          <p:nvPr/>
        </p:nvSpPr>
        <p:spPr>
          <a:xfrm>
            <a:off x="1841500" y="3905250"/>
            <a:ext cx="619125" cy="492125"/>
          </a:xfrm>
          <a:custGeom>
            <a:rect b="b" l="l" r="r" t="t"/>
            <a:pathLst>
              <a:path extrusionOk="0" h="310" w="390">
                <a:moveTo>
                  <a:pt x="389" y="0"/>
                </a:moveTo>
                <a:lnTo>
                  <a:pt x="389" y="199"/>
                </a:lnTo>
                <a:lnTo>
                  <a:pt x="0" y="199"/>
                </a:lnTo>
                <a:lnTo>
                  <a:pt x="0" y="309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56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Estimates</a:t>
            </a:r>
            <a:endParaRPr/>
          </a:p>
        </p:txBody>
      </p:sp>
      <p:sp>
        <p:nvSpPr>
          <p:cNvPr id="1245" name="Google Shape;1245;p56"/>
          <p:cNvSpPr/>
          <p:nvPr/>
        </p:nvSpPr>
        <p:spPr>
          <a:xfrm>
            <a:off x="4783138" y="2774950"/>
            <a:ext cx="1587" cy="312738"/>
          </a:xfrm>
          <a:custGeom>
            <a:rect b="b" l="l" r="r" t="t"/>
            <a:pathLst>
              <a:path extrusionOk="0" h="197" w="1">
                <a:moveTo>
                  <a:pt x="0" y="0"/>
                </a:moveTo>
                <a:lnTo>
                  <a:pt x="0" y="142"/>
                </a:lnTo>
                <a:lnTo>
                  <a:pt x="0" y="196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56"/>
          <p:cNvSpPr/>
          <p:nvPr/>
        </p:nvSpPr>
        <p:spPr>
          <a:xfrm>
            <a:off x="4702175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51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56"/>
          <p:cNvSpPr/>
          <p:nvPr/>
        </p:nvSpPr>
        <p:spPr>
          <a:xfrm>
            <a:off x="2381250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49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56"/>
          <p:cNvSpPr/>
          <p:nvPr/>
        </p:nvSpPr>
        <p:spPr>
          <a:xfrm>
            <a:off x="3787775" y="1960563"/>
            <a:ext cx="1992313" cy="815975"/>
          </a:xfrm>
          <a:custGeom>
            <a:rect b="b" l="l" r="r" t="t"/>
            <a:pathLst>
              <a:path extrusionOk="0" h="514" w="1255">
                <a:moveTo>
                  <a:pt x="0" y="513"/>
                </a:moveTo>
                <a:lnTo>
                  <a:pt x="1254" y="513"/>
                </a:lnTo>
                <a:lnTo>
                  <a:pt x="125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56"/>
          <p:cNvSpPr/>
          <p:nvPr/>
        </p:nvSpPr>
        <p:spPr>
          <a:xfrm>
            <a:off x="3868738" y="1960563"/>
            <a:ext cx="18399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endParaRPr/>
          </a:p>
        </p:txBody>
      </p:sp>
      <p:sp>
        <p:nvSpPr>
          <p:cNvPr id="1250" name="Google Shape;1250;p56"/>
          <p:cNvSpPr/>
          <p:nvPr/>
        </p:nvSpPr>
        <p:spPr>
          <a:xfrm>
            <a:off x="4071938" y="2322513"/>
            <a:ext cx="14351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Intervals</a:t>
            </a:r>
            <a:endParaRPr/>
          </a:p>
        </p:txBody>
      </p:sp>
      <p:sp>
        <p:nvSpPr>
          <p:cNvPr id="1251" name="Google Shape;1251;p56"/>
          <p:cNvSpPr/>
          <p:nvPr/>
        </p:nvSpPr>
        <p:spPr>
          <a:xfrm>
            <a:off x="3887788" y="4378325"/>
            <a:ext cx="160337" cy="161925"/>
          </a:xfrm>
          <a:custGeom>
            <a:rect b="b" l="l" r="r" t="t"/>
            <a:pathLst>
              <a:path extrusionOk="0" h="102" w="101">
                <a:moveTo>
                  <a:pt x="100" y="0"/>
                </a:moveTo>
                <a:lnTo>
                  <a:pt x="51" y="101"/>
                </a:lnTo>
                <a:lnTo>
                  <a:pt x="0" y="0"/>
                </a:lnTo>
                <a:lnTo>
                  <a:pt x="10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56"/>
          <p:cNvSpPr/>
          <p:nvPr/>
        </p:nvSpPr>
        <p:spPr>
          <a:xfrm>
            <a:off x="1758950" y="4378325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52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56"/>
          <p:cNvSpPr/>
          <p:nvPr/>
        </p:nvSpPr>
        <p:spPr>
          <a:xfrm>
            <a:off x="4783138" y="2774950"/>
            <a:ext cx="2322512" cy="312738"/>
          </a:xfrm>
          <a:custGeom>
            <a:rect b="b" l="l" r="r" t="t"/>
            <a:pathLst>
              <a:path extrusionOk="0" h="197" w="1463">
                <a:moveTo>
                  <a:pt x="1462" y="196"/>
                </a:moveTo>
                <a:lnTo>
                  <a:pt x="1462" y="106"/>
                </a:lnTo>
                <a:lnTo>
                  <a:pt x="0" y="106"/>
                </a:lnTo>
                <a:lnTo>
                  <a:pt x="0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56"/>
          <p:cNvSpPr/>
          <p:nvPr/>
        </p:nvSpPr>
        <p:spPr>
          <a:xfrm>
            <a:off x="7026275" y="3067050"/>
            <a:ext cx="160338" cy="161925"/>
          </a:xfrm>
          <a:custGeom>
            <a:rect b="b" l="l" r="r" t="t"/>
            <a:pathLst>
              <a:path extrusionOk="0" h="102" w="101">
                <a:moveTo>
                  <a:pt x="100" y="0"/>
                </a:moveTo>
                <a:lnTo>
                  <a:pt x="49" y="101"/>
                </a:lnTo>
                <a:lnTo>
                  <a:pt x="0" y="0"/>
                </a:lnTo>
                <a:lnTo>
                  <a:pt x="10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56"/>
          <p:cNvSpPr/>
          <p:nvPr/>
        </p:nvSpPr>
        <p:spPr>
          <a:xfrm>
            <a:off x="3935413" y="3227388"/>
            <a:ext cx="1693862" cy="679450"/>
          </a:xfrm>
          <a:custGeom>
            <a:rect b="b" l="l" r="r" t="t"/>
            <a:pathLst>
              <a:path extrusionOk="0" h="428" w="1067">
                <a:moveTo>
                  <a:pt x="0" y="427"/>
                </a:moveTo>
                <a:lnTo>
                  <a:pt x="1066" y="427"/>
                </a:lnTo>
                <a:lnTo>
                  <a:pt x="1066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56"/>
          <p:cNvSpPr/>
          <p:nvPr/>
        </p:nvSpPr>
        <p:spPr>
          <a:xfrm>
            <a:off x="3921125" y="3335338"/>
            <a:ext cx="17367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Proportion</a:t>
            </a:r>
            <a:endParaRPr/>
          </a:p>
        </p:txBody>
      </p:sp>
      <p:sp>
        <p:nvSpPr>
          <p:cNvPr id="1257" name="Google Shape;1257;p56"/>
          <p:cNvSpPr/>
          <p:nvPr/>
        </p:nvSpPr>
        <p:spPr>
          <a:xfrm>
            <a:off x="1614488" y="3227388"/>
            <a:ext cx="1695450" cy="679450"/>
          </a:xfrm>
          <a:custGeom>
            <a:rect b="b" l="l" r="r" t="t"/>
            <a:pathLst>
              <a:path extrusionOk="0" h="428" w="1068">
                <a:moveTo>
                  <a:pt x="0" y="427"/>
                </a:moveTo>
                <a:lnTo>
                  <a:pt x="1067" y="427"/>
                </a:lnTo>
                <a:lnTo>
                  <a:pt x="1067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56"/>
          <p:cNvSpPr/>
          <p:nvPr/>
        </p:nvSpPr>
        <p:spPr>
          <a:xfrm>
            <a:off x="1984375" y="3335338"/>
            <a:ext cx="96043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/>
          </a:p>
        </p:txBody>
      </p:sp>
      <p:sp>
        <p:nvSpPr>
          <p:cNvPr id="1259" name="Google Shape;1259;p56"/>
          <p:cNvSpPr/>
          <p:nvPr/>
        </p:nvSpPr>
        <p:spPr>
          <a:xfrm>
            <a:off x="6259513" y="3227388"/>
            <a:ext cx="1693862" cy="679450"/>
          </a:xfrm>
          <a:custGeom>
            <a:rect b="b" l="l" r="r" t="t"/>
            <a:pathLst>
              <a:path extrusionOk="0" h="428" w="1067">
                <a:moveTo>
                  <a:pt x="0" y="427"/>
                </a:moveTo>
                <a:lnTo>
                  <a:pt x="1066" y="427"/>
                </a:lnTo>
                <a:lnTo>
                  <a:pt x="1066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56"/>
          <p:cNvSpPr/>
          <p:nvPr/>
        </p:nvSpPr>
        <p:spPr>
          <a:xfrm>
            <a:off x="6383338" y="3335338"/>
            <a:ext cx="145256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/>
          </a:p>
        </p:txBody>
      </p:sp>
      <p:sp>
        <p:nvSpPr>
          <p:cNvPr id="1261" name="Google Shape;1261;p56"/>
          <p:cNvSpPr/>
          <p:nvPr/>
        </p:nvSpPr>
        <p:spPr>
          <a:xfrm>
            <a:off x="2459038" y="3905250"/>
            <a:ext cx="1511300" cy="492125"/>
          </a:xfrm>
          <a:custGeom>
            <a:rect b="b" l="l" r="r" t="t"/>
            <a:pathLst>
              <a:path extrusionOk="0" h="310" w="952">
                <a:moveTo>
                  <a:pt x="0" y="0"/>
                </a:moveTo>
                <a:lnTo>
                  <a:pt x="0" y="199"/>
                </a:lnTo>
                <a:lnTo>
                  <a:pt x="951" y="199"/>
                </a:lnTo>
                <a:lnTo>
                  <a:pt x="951" y="309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56"/>
          <p:cNvSpPr/>
          <p:nvPr/>
        </p:nvSpPr>
        <p:spPr>
          <a:xfrm>
            <a:off x="3063875" y="4538663"/>
            <a:ext cx="1811338" cy="1176337"/>
          </a:xfrm>
          <a:custGeom>
            <a:rect b="b" l="l" r="r" t="t"/>
            <a:pathLst>
              <a:path extrusionOk="0" h="741" w="1141">
                <a:moveTo>
                  <a:pt x="0" y="740"/>
                </a:moveTo>
                <a:lnTo>
                  <a:pt x="1140" y="740"/>
                </a:lnTo>
                <a:lnTo>
                  <a:pt x="1140" y="0"/>
                </a:lnTo>
                <a:lnTo>
                  <a:pt x="0" y="0"/>
                </a:lnTo>
                <a:lnTo>
                  <a:pt x="0" y="740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56"/>
          <p:cNvSpPr/>
          <p:nvPr/>
        </p:nvSpPr>
        <p:spPr>
          <a:xfrm>
            <a:off x="3062288" y="4897438"/>
            <a:ext cx="3651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endParaRPr/>
          </a:p>
        </p:txBody>
      </p:sp>
      <p:sp>
        <p:nvSpPr>
          <p:cNvPr id="1264" name="Google Shape;1264;p56"/>
          <p:cNvSpPr/>
          <p:nvPr/>
        </p:nvSpPr>
        <p:spPr>
          <a:xfrm>
            <a:off x="3246438" y="4897438"/>
            <a:ext cx="16351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Unknown</a:t>
            </a:r>
            <a:endParaRPr/>
          </a:p>
        </p:txBody>
      </p:sp>
      <p:sp>
        <p:nvSpPr>
          <p:cNvPr id="1265" name="Google Shape;1265;p56"/>
          <p:cNvSpPr/>
          <p:nvPr/>
        </p:nvSpPr>
        <p:spPr>
          <a:xfrm>
            <a:off x="981075" y="4538663"/>
            <a:ext cx="1722438" cy="1176337"/>
          </a:xfrm>
          <a:custGeom>
            <a:rect b="b" l="l" r="r" t="t"/>
            <a:pathLst>
              <a:path extrusionOk="0" h="741" w="1085">
                <a:moveTo>
                  <a:pt x="0" y="740"/>
                </a:moveTo>
                <a:lnTo>
                  <a:pt x="1084" y="740"/>
                </a:lnTo>
                <a:lnTo>
                  <a:pt x="1084" y="0"/>
                </a:lnTo>
                <a:lnTo>
                  <a:pt x="0" y="0"/>
                </a:lnTo>
                <a:lnTo>
                  <a:pt x="0" y="740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56"/>
          <p:cNvSpPr/>
          <p:nvPr/>
        </p:nvSpPr>
        <p:spPr>
          <a:xfrm>
            <a:off x="1116013" y="4897438"/>
            <a:ext cx="4413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 </a:t>
            </a:r>
            <a:endParaRPr/>
          </a:p>
        </p:txBody>
      </p:sp>
      <p:sp>
        <p:nvSpPr>
          <p:cNvPr id="1267" name="Google Shape;1267;p56"/>
          <p:cNvSpPr/>
          <p:nvPr/>
        </p:nvSpPr>
        <p:spPr>
          <a:xfrm>
            <a:off x="1377950" y="4897438"/>
            <a:ext cx="119538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Known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5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5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57"/>
          <p:cNvSpPr txBox="1"/>
          <p:nvPr>
            <p:ph type="ctrTitle"/>
          </p:nvPr>
        </p:nvSpPr>
        <p:spPr>
          <a:xfrm>
            <a:off x="685800" y="26193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Estimate Mean (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Known)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8"/>
          <p:cNvSpPr/>
          <p:nvPr/>
        </p:nvSpPr>
        <p:spPr>
          <a:xfrm>
            <a:off x="2459038" y="2774950"/>
            <a:ext cx="2325687" cy="312738"/>
          </a:xfrm>
          <a:custGeom>
            <a:rect b="b" l="l" r="r" t="t"/>
            <a:pathLst>
              <a:path extrusionOk="0" h="197" w="1465">
                <a:moveTo>
                  <a:pt x="0" y="196"/>
                </a:moveTo>
                <a:lnTo>
                  <a:pt x="0" y="106"/>
                </a:lnTo>
                <a:lnTo>
                  <a:pt x="1464" y="106"/>
                </a:lnTo>
                <a:lnTo>
                  <a:pt x="1464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58"/>
          <p:cNvSpPr/>
          <p:nvPr/>
        </p:nvSpPr>
        <p:spPr>
          <a:xfrm>
            <a:off x="1841500" y="3905250"/>
            <a:ext cx="619125" cy="492125"/>
          </a:xfrm>
          <a:custGeom>
            <a:rect b="b" l="l" r="r" t="t"/>
            <a:pathLst>
              <a:path extrusionOk="0" h="310" w="390">
                <a:moveTo>
                  <a:pt x="389" y="0"/>
                </a:moveTo>
                <a:lnTo>
                  <a:pt x="389" y="199"/>
                </a:lnTo>
                <a:lnTo>
                  <a:pt x="0" y="199"/>
                </a:lnTo>
                <a:lnTo>
                  <a:pt x="0" y="309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58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Estimates</a:t>
            </a:r>
            <a:endParaRPr/>
          </a:p>
        </p:txBody>
      </p:sp>
      <p:sp>
        <p:nvSpPr>
          <p:cNvPr id="1294" name="Google Shape;1294;p58"/>
          <p:cNvSpPr/>
          <p:nvPr/>
        </p:nvSpPr>
        <p:spPr>
          <a:xfrm>
            <a:off x="4783138" y="2774950"/>
            <a:ext cx="1587" cy="312738"/>
          </a:xfrm>
          <a:custGeom>
            <a:rect b="b" l="l" r="r" t="t"/>
            <a:pathLst>
              <a:path extrusionOk="0" h="197" w="1">
                <a:moveTo>
                  <a:pt x="0" y="0"/>
                </a:moveTo>
                <a:lnTo>
                  <a:pt x="0" y="142"/>
                </a:lnTo>
                <a:lnTo>
                  <a:pt x="0" y="196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58"/>
          <p:cNvSpPr/>
          <p:nvPr/>
        </p:nvSpPr>
        <p:spPr>
          <a:xfrm>
            <a:off x="4702175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51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58"/>
          <p:cNvSpPr/>
          <p:nvPr/>
        </p:nvSpPr>
        <p:spPr>
          <a:xfrm>
            <a:off x="2381250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49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58"/>
          <p:cNvSpPr/>
          <p:nvPr/>
        </p:nvSpPr>
        <p:spPr>
          <a:xfrm>
            <a:off x="3787775" y="1960563"/>
            <a:ext cx="1992313" cy="815975"/>
          </a:xfrm>
          <a:custGeom>
            <a:rect b="b" l="l" r="r" t="t"/>
            <a:pathLst>
              <a:path extrusionOk="0" h="514" w="1255">
                <a:moveTo>
                  <a:pt x="0" y="513"/>
                </a:moveTo>
                <a:lnTo>
                  <a:pt x="1254" y="513"/>
                </a:lnTo>
                <a:lnTo>
                  <a:pt x="125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58"/>
          <p:cNvSpPr/>
          <p:nvPr/>
        </p:nvSpPr>
        <p:spPr>
          <a:xfrm>
            <a:off x="3868738" y="1960563"/>
            <a:ext cx="18399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endParaRPr/>
          </a:p>
        </p:txBody>
      </p:sp>
      <p:sp>
        <p:nvSpPr>
          <p:cNvPr id="1299" name="Google Shape;1299;p58"/>
          <p:cNvSpPr/>
          <p:nvPr/>
        </p:nvSpPr>
        <p:spPr>
          <a:xfrm>
            <a:off x="4071938" y="2322513"/>
            <a:ext cx="14351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Intervals</a:t>
            </a:r>
            <a:endParaRPr/>
          </a:p>
        </p:txBody>
      </p:sp>
      <p:sp>
        <p:nvSpPr>
          <p:cNvPr id="1300" name="Google Shape;1300;p58"/>
          <p:cNvSpPr/>
          <p:nvPr/>
        </p:nvSpPr>
        <p:spPr>
          <a:xfrm>
            <a:off x="3887788" y="4378325"/>
            <a:ext cx="160337" cy="161925"/>
          </a:xfrm>
          <a:custGeom>
            <a:rect b="b" l="l" r="r" t="t"/>
            <a:pathLst>
              <a:path extrusionOk="0" h="102" w="101">
                <a:moveTo>
                  <a:pt x="100" y="0"/>
                </a:moveTo>
                <a:lnTo>
                  <a:pt x="51" y="101"/>
                </a:lnTo>
                <a:lnTo>
                  <a:pt x="0" y="0"/>
                </a:lnTo>
                <a:lnTo>
                  <a:pt x="10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58"/>
          <p:cNvSpPr/>
          <p:nvPr/>
        </p:nvSpPr>
        <p:spPr>
          <a:xfrm>
            <a:off x="1758950" y="4378325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52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58"/>
          <p:cNvSpPr/>
          <p:nvPr/>
        </p:nvSpPr>
        <p:spPr>
          <a:xfrm>
            <a:off x="4783138" y="2774950"/>
            <a:ext cx="2322512" cy="312738"/>
          </a:xfrm>
          <a:custGeom>
            <a:rect b="b" l="l" r="r" t="t"/>
            <a:pathLst>
              <a:path extrusionOk="0" h="197" w="1463">
                <a:moveTo>
                  <a:pt x="1462" y="196"/>
                </a:moveTo>
                <a:lnTo>
                  <a:pt x="1462" y="106"/>
                </a:lnTo>
                <a:lnTo>
                  <a:pt x="0" y="106"/>
                </a:lnTo>
                <a:lnTo>
                  <a:pt x="0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58"/>
          <p:cNvSpPr/>
          <p:nvPr/>
        </p:nvSpPr>
        <p:spPr>
          <a:xfrm>
            <a:off x="7026275" y="3067050"/>
            <a:ext cx="160338" cy="161925"/>
          </a:xfrm>
          <a:custGeom>
            <a:rect b="b" l="l" r="r" t="t"/>
            <a:pathLst>
              <a:path extrusionOk="0" h="102" w="101">
                <a:moveTo>
                  <a:pt x="100" y="0"/>
                </a:moveTo>
                <a:lnTo>
                  <a:pt x="49" y="101"/>
                </a:lnTo>
                <a:lnTo>
                  <a:pt x="0" y="0"/>
                </a:lnTo>
                <a:lnTo>
                  <a:pt x="10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58"/>
          <p:cNvSpPr/>
          <p:nvPr/>
        </p:nvSpPr>
        <p:spPr>
          <a:xfrm>
            <a:off x="3935413" y="3227388"/>
            <a:ext cx="1693862" cy="679450"/>
          </a:xfrm>
          <a:custGeom>
            <a:rect b="b" l="l" r="r" t="t"/>
            <a:pathLst>
              <a:path extrusionOk="0" h="428" w="1067">
                <a:moveTo>
                  <a:pt x="0" y="427"/>
                </a:moveTo>
                <a:lnTo>
                  <a:pt x="1066" y="427"/>
                </a:lnTo>
                <a:lnTo>
                  <a:pt x="1066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58"/>
          <p:cNvSpPr/>
          <p:nvPr/>
        </p:nvSpPr>
        <p:spPr>
          <a:xfrm>
            <a:off x="3921125" y="3335338"/>
            <a:ext cx="17367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Proportion</a:t>
            </a:r>
            <a:endParaRPr/>
          </a:p>
        </p:txBody>
      </p:sp>
      <p:sp>
        <p:nvSpPr>
          <p:cNvPr id="1306" name="Google Shape;1306;p58"/>
          <p:cNvSpPr/>
          <p:nvPr/>
        </p:nvSpPr>
        <p:spPr>
          <a:xfrm>
            <a:off x="1614488" y="3227388"/>
            <a:ext cx="1695450" cy="679450"/>
          </a:xfrm>
          <a:custGeom>
            <a:rect b="b" l="l" r="r" t="t"/>
            <a:pathLst>
              <a:path extrusionOk="0" h="428" w="1068">
                <a:moveTo>
                  <a:pt x="0" y="427"/>
                </a:moveTo>
                <a:lnTo>
                  <a:pt x="1067" y="427"/>
                </a:lnTo>
                <a:lnTo>
                  <a:pt x="1067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58"/>
          <p:cNvSpPr/>
          <p:nvPr/>
        </p:nvSpPr>
        <p:spPr>
          <a:xfrm>
            <a:off x="1984375" y="3335338"/>
            <a:ext cx="96043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/>
          </a:p>
        </p:txBody>
      </p:sp>
      <p:sp>
        <p:nvSpPr>
          <p:cNvPr id="1308" name="Google Shape;1308;p58"/>
          <p:cNvSpPr/>
          <p:nvPr/>
        </p:nvSpPr>
        <p:spPr>
          <a:xfrm>
            <a:off x="6259513" y="3227388"/>
            <a:ext cx="1693862" cy="679450"/>
          </a:xfrm>
          <a:custGeom>
            <a:rect b="b" l="l" r="r" t="t"/>
            <a:pathLst>
              <a:path extrusionOk="0" h="428" w="1067">
                <a:moveTo>
                  <a:pt x="0" y="427"/>
                </a:moveTo>
                <a:lnTo>
                  <a:pt x="1066" y="427"/>
                </a:lnTo>
                <a:lnTo>
                  <a:pt x="1066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58"/>
          <p:cNvSpPr/>
          <p:nvPr/>
        </p:nvSpPr>
        <p:spPr>
          <a:xfrm>
            <a:off x="6383338" y="3335338"/>
            <a:ext cx="145256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/>
          </a:p>
        </p:txBody>
      </p:sp>
      <p:sp>
        <p:nvSpPr>
          <p:cNvPr id="1310" name="Google Shape;1310;p58"/>
          <p:cNvSpPr/>
          <p:nvPr/>
        </p:nvSpPr>
        <p:spPr>
          <a:xfrm>
            <a:off x="2459038" y="3905250"/>
            <a:ext cx="1511300" cy="492125"/>
          </a:xfrm>
          <a:custGeom>
            <a:rect b="b" l="l" r="r" t="t"/>
            <a:pathLst>
              <a:path extrusionOk="0" h="310" w="952">
                <a:moveTo>
                  <a:pt x="0" y="0"/>
                </a:moveTo>
                <a:lnTo>
                  <a:pt x="0" y="199"/>
                </a:lnTo>
                <a:lnTo>
                  <a:pt x="951" y="199"/>
                </a:lnTo>
                <a:lnTo>
                  <a:pt x="951" y="309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58"/>
          <p:cNvSpPr/>
          <p:nvPr/>
        </p:nvSpPr>
        <p:spPr>
          <a:xfrm>
            <a:off x="3063875" y="4538663"/>
            <a:ext cx="1811338" cy="1176337"/>
          </a:xfrm>
          <a:custGeom>
            <a:rect b="b" l="l" r="r" t="t"/>
            <a:pathLst>
              <a:path extrusionOk="0" h="741" w="1141">
                <a:moveTo>
                  <a:pt x="0" y="740"/>
                </a:moveTo>
                <a:lnTo>
                  <a:pt x="1140" y="740"/>
                </a:lnTo>
                <a:lnTo>
                  <a:pt x="1140" y="0"/>
                </a:lnTo>
                <a:lnTo>
                  <a:pt x="0" y="0"/>
                </a:lnTo>
                <a:lnTo>
                  <a:pt x="0" y="740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58"/>
          <p:cNvSpPr/>
          <p:nvPr/>
        </p:nvSpPr>
        <p:spPr>
          <a:xfrm>
            <a:off x="3062288" y="4897438"/>
            <a:ext cx="3651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endParaRPr/>
          </a:p>
        </p:txBody>
      </p:sp>
      <p:sp>
        <p:nvSpPr>
          <p:cNvPr id="1313" name="Google Shape;1313;p58"/>
          <p:cNvSpPr/>
          <p:nvPr/>
        </p:nvSpPr>
        <p:spPr>
          <a:xfrm>
            <a:off x="3246438" y="4897438"/>
            <a:ext cx="16351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Unknown</a:t>
            </a:r>
            <a:endParaRPr/>
          </a:p>
        </p:txBody>
      </p:sp>
      <p:sp>
        <p:nvSpPr>
          <p:cNvPr id="1314" name="Google Shape;1314;p58"/>
          <p:cNvSpPr/>
          <p:nvPr/>
        </p:nvSpPr>
        <p:spPr>
          <a:xfrm>
            <a:off x="981075" y="4538663"/>
            <a:ext cx="1722438" cy="1176337"/>
          </a:xfrm>
          <a:custGeom>
            <a:rect b="b" l="l" r="r" t="t"/>
            <a:pathLst>
              <a:path extrusionOk="0" h="741" w="1085">
                <a:moveTo>
                  <a:pt x="0" y="740"/>
                </a:moveTo>
                <a:lnTo>
                  <a:pt x="1084" y="740"/>
                </a:lnTo>
                <a:lnTo>
                  <a:pt x="1084" y="0"/>
                </a:lnTo>
                <a:lnTo>
                  <a:pt x="0" y="0"/>
                </a:lnTo>
                <a:lnTo>
                  <a:pt x="0" y="740"/>
                </a:lnTo>
              </a:path>
            </a:pathLst>
          </a:custGeom>
          <a:solidFill>
            <a:schemeClr val="lt2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58"/>
          <p:cNvSpPr/>
          <p:nvPr/>
        </p:nvSpPr>
        <p:spPr>
          <a:xfrm>
            <a:off x="1116013" y="4897438"/>
            <a:ext cx="4413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 </a:t>
            </a:r>
            <a:endParaRPr/>
          </a:p>
        </p:txBody>
      </p:sp>
      <p:sp>
        <p:nvSpPr>
          <p:cNvPr id="1316" name="Google Shape;1316;p58"/>
          <p:cNvSpPr/>
          <p:nvPr/>
        </p:nvSpPr>
        <p:spPr>
          <a:xfrm>
            <a:off x="1377950" y="4897438"/>
            <a:ext cx="119538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Known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9"/>
          <p:cNvSpPr txBox="1"/>
          <p:nvPr>
            <p:ph type="title"/>
          </p:nvPr>
        </p:nvSpPr>
        <p:spPr>
          <a:xfrm>
            <a:off x="1565275" y="152400"/>
            <a:ext cx="74549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</a:t>
            </a:r>
            <a:br>
              <a:rPr lang="en-US"/>
            </a:br>
            <a:r>
              <a:rPr lang="en-US"/>
              <a:t>Mean (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Known)</a:t>
            </a:r>
            <a:endParaRPr/>
          </a:p>
        </p:txBody>
      </p:sp>
      <p:sp>
        <p:nvSpPr>
          <p:cNvPr id="1322" name="Google Shape;1322;p59"/>
          <p:cNvSpPr txBox="1"/>
          <p:nvPr>
            <p:ph idx="1" type="body"/>
          </p:nvPr>
        </p:nvSpPr>
        <p:spPr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	Assumptions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Population Standard Deviation Is Known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Population Is Normally Distributed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If Not Normal, Can Be Approximated by Normal Distribution (</a:t>
            </a:r>
            <a:r>
              <a:rPr i="1" lang="en-US"/>
              <a:t>n</a:t>
            </a:r>
            <a:r>
              <a:rPr lang="en-US"/>
              <a:t>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≥</a:t>
            </a:r>
            <a:r>
              <a:rPr lang="en-US"/>
              <a:t> 30)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Process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0"/>
          <p:cNvSpPr txBox="1"/>
          <p:nvPr>
            <p:ph type="title"/>
          </p:nvPr>
        </p:nvSpPr>
        <p:spPr>
          <a:xfrm>
            <a:off x="1565275" y="152400"/>
            <a:ext cx="74549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</a:t>
            </a:r>
            <a:br>
              <a:rPr lang="en-US"/>
            </a:br>
            <a:r>
              <a:rPr lang="en-US"/>
              <a:t>Mean (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Known)</a:t>
            </a:r>
            <a:endParaRPr/>
          </a:p>
        </p:txBody>
      </p:sp>
      <p:sp>
        <p:nvSpPr>
          <p:cNvPr id="1328" name="Google Shape;1328;p60"/>
          <p:cNvSpPr txBox="1"/>
          <p:nvPr>
            <p:ph idx="1" type="body"/>
          </p:nvPr>
        </p:nvSpPr>
        <p:spPr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>
                <a:solidFill>
                  <a:schemeClr val="folHlink"/>
                </a:solidFill>
              </a:rPr>
              <a:t>1.	Assumptions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820"/>
              <a:buChar char="■"/>
            </a:pPr>
            <a:r>
              <a:rPr lang="en-US">
                <a:solidFill>
                  <a:schemeClr val="folHlink"/>
                </a:solidFill>
              </a:rPr>
              <a:t>Population Standard Deviation Is Known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820"/>
              <a:buChar char="■"/>
            </a:pPr>
            <a:r>
              <a:rPr lang="en-US">
                <a:solidFill>
                  <a:schemeClr val="folHlink"/>
                </a:solidFill>
              </a:rPr>
              <a:t>Population Is Normally Distributed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820"/>
              <a:buChar char="■"/>
            </a:pPr>
            <a:r>
              <a:rPr lang="en-US">
                <a:solidFill>
                  <a:schemeClr val="folHlink"/>
                </a:solidFill>
              </a:rPr>
              <a:t>If Not Normal, Can Be Approximated by Normal Distribution (</a:t>
            </a:r>
            <a:r>
              <a:rPr i="1" lang="en-US">
                <a:solidFill>
                  <a:schemeClr val="folHlink"/>
                </a:solidFill>
              </a:rPr>
              <a:t>n</a:t>
            </a:r>
            <a:r>
              <a:rPr lang="en-US">
                <a:solidFill>
                  <a:schemeClr val="folHlink"/>
                </a:solidFill>
              </a:rPr>
              <a:t> </a:t>
            </a:r>
            <a:r>
              <a:rPr lang="en-US">
                <a:solidFill>
                  <a:schemeClr val="folHlink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≥</a:t>
            </a:r>
            <a:r>
              <a:rPr lang="en-US">
                <a:solidFill>
                  <a:schemeClr val="folHlink"/>
                </a:solidFill>
              </a:rPr>
              <a:t> 30)</a:t>
            </a:r>
            <a:endParaRPr/>
          </a:p>
          <a:p>
            <a:pPr indent="-571500" lvl="0" marL="571500" rtl="0" algn="l">
              <a:spcBef>
                <a:spcPts val="1280"/>
              </a:spcBef>
              <a:spcAft>
                <a:spcPts val="0"/>
              </a:spcAft>
              <a:buNone/>
            </a:pPr>
            <a:r>
              <a:rPr lang="en-US"/>
              <a:t>2.	Confidence Interval Estimate</a:t>
            </a:r>
            <a:endParaRPr/>
          </a:p>
        </p:txBody>
      </p:sp>
      <p:graphicFrame>
        <p:nvGraphicFramePr>
          <p:cNvPr id="1329" name="Google Shape;1329;p60"/>
          <p:cNvGraphicFramePr/>
          <p:nvPr/>
        </p:nvGraphicFramePr>
        <p:xfrm>
          <a:off x="1371600" y="5029200"/>
          <a:ext cx="6019800" cy="1143000"/>
        </p:xfrm>
        <a:graphic>
          <a:graphicData uri="http://schemas.openxmlformats.org/presentationml/2006/ole">
            <mc:AlternateContent>
              <mc:Choice Requires="v">
                <p:oleObj r:id="rId4" imgH="1143000" imgW="6019800" progId="" spid="_x0000_s1">
                  <p:embed/>
                </p:oleObj>
              </mc:Choice>
              <mc:Fallback>
                <p:oleObj r:id="rId5" imgH="1143000" imgW="6019800" progId="">
                  <p:embed/>
                  <p:pic>
                    <p:nvPicPr>
                      <p:cNvPr id="1329" name="Google Shape;1329;p6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371600" y="5029200"/>
                        <a:ext cx="6019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61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Example </a:t>
            </a:r>
            <a:br>
              <a:rPr lang="en-US"/>
            </a:br>
            <a:r>
              <a:rPr lang="en-US"/>
              <a:t>Mean (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Known)</a:t>
            </a:r>
            <a:endParaRPr/>
          </a:p>
        </p:txBody>
      </p:sp>
      <p:sp>
        <p:nvSpPr>
          <p:cNvPr id="1339" name="Google Shape;1339;p61"/>
          <p:cNvSpPr txBox="1"/>
          <p:nvPr>
            <p:ph idx="1" type="body"/>
          </p:nvPr>
        </p:nvSpPr>
        <p:spPr>
          <a:xfrm>
            <a:off x="685800" y="1778000"/>
            <a:ext cx="8001000" cy="4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mean of a random sample of </a:t>
            </a:r>
            <a:r>
              <a:rPr i="1" lang="en-US"/>
              <a:t>n</a:t>
            </a:r>
            <a:r>
              <a:rPr lang="en-US"/>
              <a:t> = 25 is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lang="en-US"/>
              <a:t>X = 50.  Set up a 95% confidence interval estimate for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/>
              <a:t> if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= 10.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62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Example </a:t>
            </a:r>
            <a:br>
              <a:rPr lang="en-US"/>
            </a:br>
            <a:r>
              <a:rPr lang="en-US"/>
              <a:t>Mean (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Known)</a:t>
            </a:r>
            <a:endParaRPr/>
          </a:p>
        </p:txBody>
      </p:sp>
      <p:sp>
        <p:nvSpPr>
          <p:cNvPr id="1349" name="Google Shape;1349;p62"/>
          <p:cNvSpPr txBox="1"/>
          <p:nvPr>
            <p:ph idx="1" type="body"/>
          </p:nvPr>
        </p:nvSpPr>
        <p:spPr>
          <a:xfrm>
            <a:off x="685800" y="1778000"/>
            <a:ext cx="8001000" cy="4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mean of a random sample of </a:t>
            </a:r>
            <a:r>
              <a:rPr i="1" lang="en-US"/>
              <a:t>n</a:t>
            </a:r>
            <a:r>
              <a:rPr lang="en-US"/>
              <a:t> = 25 is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lang="en-US"/>
              <a:t>X = 50.  Set up a 95% confidence interval estimate for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/>
              <a:t> if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= 10.</a:t>
            </a:r>
            <a:endParaRPr/>
          </a:p>
        </p:txBody>
      </p:sp>
      <p:graphicFrame>
        <p:nvGraphicFramePr>
          <p:cNvPr id="1350" name="Google Shape;1350;p62"/>
          <p:cNvGraphicFramePr/>
          <p:nvPr/>
        </p:nvGraphicFramePr>
        <p:xfrm>
          <a:off x="1295400" y="3429000"/>
          <a:ext cx="5943600" cy="2590800"/>
        </p:xfrm>
        <a:graphic>
          <a:graphicData uri="http://schemas.openxmlformats.org/presentationml/2006/ole">
            <mc:AlternateContent>
              <mc:Choice Requires="v">
                <p:oleObj r:id="rId4" imgH="2590800" imgW="5943600" progId="" spid="_x0000_s1">
                  <p:embed/>
                </p:oleObj>
              </mc:Choice>
              <mc:Fallback>
                <p:oleObj r:id="rId5" imgH="2590800" imgW="5943600" progId="">
                  <p:embed/>
                  <p:pic>
                    <p:nvPicPr>
                      <p:cNvPr id="1350" name="Google Shape;1350;p6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295400" y="3429000"/>
                        <a:ext cx="59436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63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of a Population Mean</a:t>
            </a:r>
            <a:endParaRPr/>
          </a:p>
        </p:txBody>
      </p:sp>
      <p:sp>
        <p:nvSpPr>
          <p:cNvPr id="1356" name="Google Shape;1356;p63"/>
          <p:cNvSpPr txBox="1"/>
          <p:nvPr>
            <p:ph idx="1" type="body"/>
          </p:nvPr>
        </p:nvSpPr>
        <p:spPr>
          <a:xfrm>
            <a:off x="381000" y="1828800"/>
            <a:ext cx="8534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What is the critical value for the 98% Confidence Interval?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AutoNum type="alphaLcPeriod"/>
            </a:pPr>
            <a:r>
              <a:rPr lang="en-US"/>
              <a:t>Z = 2.05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AutoNum type="alphaLcPeriod"/>
            </a:pPr>
            <a:r>
              <a:rPr lang="en-US"/>
              <a:t>Z = -1.96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AutoNum type="alphaLcPeriod"/>
            </a:pPr>
            <a:r>
              <a:rPr lang="en-US"/>
              <a:t>Z = 2.33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AutoNum type="alphaLcPeriod"/>
            </a:pPr>
            <a:r>
              <a:rPr lang="en-US"/>
              <a:t>Z = -2.33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AutoNum type="alphaLcPeriod"/>
            </a:pPr>
            <a:r>
              <a:rPr lang="en-US"/>
              <a:t>Z = 1.96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64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Thinking Challenge</a:t>
            </a:r>
            <a:endParaRPr/>
          </a:p>
        </p:txBody>
      </p:sp>
      <p:sp>
        <p:nvSpPr>
          <p:cNvPr id="1362" name="Google Shape;1362;p64"/>
          <p:cNvSpPr txBox="1"/>
          <p:nvPr>
            <p:ph idx="1" type="body"/>
          </p:nvPr>
        </p:nvSpPr>
        <p:spPr>
          <a:xfrm>
            <a:off x="609600" y="1828800"/>
            <a:ext cx="43862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You’re a Q/C inspector for Gallo. The </a:t>
            </a:r>
            <a:r>
              <a:rPr b="1" lang="en-US" sz="2800">
                <a:solidFill>
                  <a:srgbClr val="FCFEB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 sz="2800"/>
              <a:t> for 2-liter bottles is </a:t>
            </a:r>
            <a:r>
              <a:rPr b="1" lang="en-US" sz="2800">
                <a:solidFill>
                  <a:srgbClr val="FCFEB9"/>
                </a:solidFill>
              </a:rPr>
              <a:t>.05</a:t>
            </a:r>
            <a:r>
              <a:rPr lang="en-US" sz="2800"/>
              <a:t> liters.  A random sample of </a:t>
            </a:r>
            <a:r>
              <a:rPr b="1" lang="en-US" sz="2800">
                <a:solidFill>
                  <a:srgbClr val="FCFEB9"/>
                </a:solidFill>
              </a:rPr>
              <a:t>100</a:t>
            </a:r>
            <a:r>
              <a:rPr lang="en-US" sz="2800"/>
              <a:t> bottles showed</a:t>
            </a:r>
            <a:r>
              <a:rPr b="1" lang="en-US" sz="2800">
                <a:solidFill>
                  <a:srgbClr val="FCFEB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2800">
                <a:solidFill>
                  <a:srgbClr val="FCFEB9"/>
                </a:solidFill>
              </a:rPr>
              <a:t>X = 1.99 </a:t>
            </a:r>
            <a:r>
              <a:rPr lang="en-US" sz="2800"/>
              <a:t>liters.  What is the </a:t>
            </a:r>
            <a:r>
              <a:rPr b="1" lang="en-US" sz="2800">
                <a:solidFill>
                  <a:srgbClr val="FCFEB9"/>
                </a:solidFill>
              </a:rPr>
              <a:t>90%</a:t>
            </a:r>
            <a:r>
              <a:rPr lang="en-US" sz="2800"/>
              <a:t>  confidence interval estimate of the true </a:t>
            </a:r>
            <a:r>
              <a:rPr b="1" lang="en-US" sz="2800">
                <a:solidFill>
                  <a:srgbClr val="FCFEB9"/>
                </a:solidFill>
              </a:rPr>
              <a:t>mean</a:t>
            </a:r>
            <a:r>
              <a:rPr lang="en-US" sz="2800"/>
              <a:t> amount in 2-liter bottles? </a:t>
            </a:r>
            <a:endParaRPr/>
          </a:p>
        </p:txBody>
      </p:sp>
      <p:sp>
        <p:nvSpPr>
          <p:cNvPr id="1363" name="Google Shape;1363;p64"/>
          <p:cNvSpPr/>
          <p:nvPr/>
        </p:nvSpPr>
        <p:spPr>
          <a:xfrm>
            <a:off x="5992813" y="5335588"/>
            <a:ext cx="99377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liter</a:t>
            </a:r>
            <a:endParaRPr/>
          </a:p>
        </p:txBody>
      </p:sp>
      <p:sp>
        <p:nvSpPr>
          <p:cNvPr id="1364" name="Google Shape;1364;p64"/>
          <p:cNvSpPr/>
          <p:nvPr/>
        </p:nvSpPr>
        <p:spPr>
          <a:xfrm>
            <a:off x="5853113" y="6140450"/>
            <a:ext cx="1643062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CECECE"/>
                </a:solidFill>
                <a:latin typeface="Arial"/>
                <a:ea typeface="Arial"/>
                <a:cs typeface="Arial"/>
                <a:sym typeface="Arial"/>
              </a:rPr>
              <a:t>© 1984-1994 T/Maker Co.</a:t>
            </a:r>
            <a:endParaRPr/>
          </a:p>
        </p:txBody>
      </p:sp>
      <p:sp>
        <p:nvSpPr>
          <p:cNvPr id="1365" name="Google Shape;1365;p64"/>
          <p:cNvSpPr/>
          <p:nvPr/>
        </p:nvSpPr>
        <p:spPr>
          <a:xfrm>
            <a:off x="5886450" y="2008188"/>
            <a:ext cx="1095375" cy="4114800"/>
          </a:xfrm>
          <a:custGeom>
            <a:rect b="b" l="l" r="r" t="t"/>
            <a:pathLst>
              <a:path extrusionOk="0" h="2592" w="690">
                <a:moveTo>
                  <a:pt x="59" y="2575"/>
                </a:moveTo>
                <a:lnTo>
                  <a:pt x="70" y="2576"/>
                </a:lnTo>
                <a:lnTo>
                  <a:pt x="83" y="2578"/>
                </a:lnTo>
                <a:lnTo>
                  <a:pt x="96" y="2580"/>
                </a:lnTo>
                <a:lnTo>
                  <a:pt x="111" y="2582"/>
                </a:lnTo>
                <a:lnTo>
                  <a:pt x="126" y="2583"/>
                </a:lnTo>
                <a:lnTo>
                  <a:pt x="142" y="2584"/>
                </a:lnTo>
                <a:lnTo>
                  <a:pt x="159" y="2586"/>
                </a:lnTo>
                <a:lnTo>
                  <a:pt x="176" y="2587"/>
                </a:lnTo>
                <a:lnTo>
                  <a:pt x="195" y="2588"/>
                </a:lnTo>
                <a:lnTo>
                  <a:pt x="213" y="2589"/>
                </a:lnTo>
                <a:lnTo>
                  <a:pt x="232" y="2590"/>
                </a:lnTo>
                <a:lnTo>
                  <a:pt x="253" y="2590"/>
                </a:lnTo>
                <a:lnTo>
                  <a:pt x="273" y="2591"/>
                </a:lnTo>
                <a:lnTo>
                  <a:pt x="294" y="2588"/>
                </a:lnTo>
                <a:lnTo>
                  <a:pt x="315" y="2588"/>
                </a:lnTo>
                <a:lnTo>
                  <a:pt x="337" y="2588"/>
                </a:lnTo>
                <a:lnTo>
                  <a:pt x="360" y="2588"/>
                </a:lnTo>
                <a:lnTo>
                  <a:pt x="382" y="2588"/>
                </a:lnTo>
                <a:lnTo>
                  <a:pt x="404" y="2591"/>
                </a:lnTo>
                <a:lnTo>
                  <a:pt x="426" y="2590"/>
                </a:lnTo>
                <a:lnTo>
                  <a:pt x="447" y="2590"/>
                </a:lnTo>
                <a:lnTo>
                  <a:pt x="468" y="2589"/>
                </a:lnTo>
                <a:lnTo>
                  <a:pt x="489" y="2588"/>
                </a:lnTo>
                <a:lnTo>
                  <a:pt x="508" y="2587"/>
                </a:lnTo>
                <a:lnTo>
                  <a:pt x="526" y="2586"/>
                </a:lnTo>
                <a:lnTo>
                  <a:pt x="545" y="2584"/>
                </a:lnTo>
                <a:lnTo>
                  <a:pt x="562" y="2583"/>
                </a:lnTo>
                <a:lnTo>
                  <a:pt x="578" y="2582"/>
                </a:lnTo>
                <a:lnTo>
                  <a:pt x="594" y="2580"/>
                </a:lnTo>
                <a:lnTo>
                  <a:pt x="609" y="2578"/>
                </a:lnTo>
                <a:lnTo>
                  <a:pt x="623" y="2576"/>
                </a:lnTo>
                <a:lnTo>
                  <a:pt x="635" y="2575"/>
                </a:lnTo>
                <a:lnTo>
                  <a:pt x="636" y="2574"/>
                </a:lnTo>
                <a:lnTo>
                  <a:pt x="650" y="2570"/>
                </a:lnTo>
                <a:lnTo>
                  <a:pt x="662" y="2566"/>
                </a:lnTo>
                <a:lnTo>
                  <a:pt x="671" y="2560"/>
                </a:lnTo>
                <a:lnTo>
                  <a:pt x="678" y="2552"/>
                </a:lnTo>
                <a:lnTo>
                  <a:pt x="683" y="2544"/>
                </a:lnTo>
                <a:lnTo>
                  <a:pt x="687" y="2533"/>
                </a:lnTo>
                <a:lnTo>
                  <a:pt x="689" y="2522"/>
                </a:lnTo>
                <a:lnTo>
                  <a:pt x="689" y="2510"/>
                </a:lnTo>
                <a:lnTo>
                  <a:pt x="689" y="1016"/>
                </a:lnTo>
                <a:lnTo>
                  <a:pt x="689" y="974"/>
                </a:lnTo>
                <a:lnTo>
                  <a:pt x="684" y="936"/>
                </a:lnTo>
                <a:lnTo>
                  <a:pt x="675" y="901"/>
                </a:lnTo>
                <a:lnTo>
                  <a:pt x="663" y="867"/>
                </a:lnTo>
                <a:lnTo>
                  <a:pt x="648" y="838"/>
                </a:lnTo>
                <a:lnTo>
                  <a:pt x="631" y="809"/>
                </a:lnTo>
                <a:lnTo>
                  <a:pt x="611" y="784"/>
                </a:lnTo>
                <a:lnTo>
                  <a:pt x="592" y="760"/>
                </a:lnTo>
                <a:lnTo>
                  <a:pt x="572" y="737"/>
                </a:lnTo>
                <a:lnTo>
                  <a:pt x="552" y="716"/>
                </a:lnTo>
                <a:lnTo>
                  <a:pt x="533" y="696"/>
                </a:lnTo>
                <a:lnTo>
                  <a:pt x="517" y="676"/>
                </a:lnTo>
                <a:lnTo>
                  <a:pt x="502" y="658"/>
                </a:lnTo>
                <a:lnTo>
                  <a:pt x="489" y="638"/>
                </a:lnTo>
                <a:lnTo>
                  <a:pt x="481" y="619"/>
                </a:lnTo>
                <a:lnTo>
                  <a:pt x="477" y="600"/>
                </a:lnTo>
                <a:lnTo>
                  <a:pt x="462" y="227"/>
                </a:lnTo>
                <a:lnTo>
                  <a:pt x="462" y="213"/>
                </a:lnTo>
                <a:lnTo>
                  <a:pt x="463" y="207"/>
                </a:lnTo>
                <a:lnTo>
                  <a:pt x="464" y="205"/>
                </a:lnTo>
                <a:lnTo>
                  <a:pt x="467" y="205"/>
                </a:lnTo>
                <a:lnTo>
                  <a:pt x="475" y="202"/>
                </a:lnTo>
                <a:lnTo>
                  <a:pt x="476" y="196"/>
                </a:lnTo>
                <a:lnTo>
                  <a:pt x="475" y="187"/>
                </a:lnTo>
                <a:lnTo>
                  <a:pt x="475" y="179"/>
                </a:lnTo>
                <a:lnTo>
                  <a:pt x="475" y="113"/>
                </a:lnTo>
                <a:lnTo>
                  <a:pt x="474" y="105"/>
                </a:lnTo>
                <a:lnTo>
                  <a:pt x="473" y="98"/>
                </a:lnTo>
                <a:lnTo>
                  <a:pt x="472" y="94"/>
                </a:lnTo>
                <a:lnTo>
                  <a:pt x="471" y="90"/>
                </a:lnTo>
                <a:lnTo>
                  <a:pt x="467" y="80"/>
                </a:lnTo>
                <a:lnTo>
                  <a:pt x="462" y="71"/>
                </a:lnTo>
                <a:lnTo>
                  <a:pt x="458" y="63"/>
                </a:lnTo>
                <a:lnTo>
                  <a:pt x="456" y="55"/>
                </a:lnTo>
                <a:lnTo>
                  <a:pt x="457" y="53"/>
                </a:lnTo>
                <a:lnTo>
                  <a:pt x="457" y="51"/>
                </a:lnTo>
                <a:lnTo>
                  <a:pt x="457" y="50"/>
                </a:lnTo>
                <a:lnTo>
                  <a:pt x="457" y="47"/>
                </a:lnTo>
                <a:lnTo>
                  <a:pt x="457" y="45"/>
                </a:lnTo>
                <a:lnTo>
                  <a:pt x="456" y="41"/>
                </a:lnTo>
                <a:lnTo>
                  <a:pt x="456" y="35"/>
                </a:lnTo>
                <a:lnTo>
                  <a:pt x="455" y="30"/>
                </a:lnTo>
                <a:lnTo>
                  <a:pt x="453" y="22"/>
                </a:lnTo>
                <a:lnTo>
                  <a:pt x="447" y="16"/>
                </a:lnTo>
                <a:lnTo>
                  <a:pt x="436" y="11"/>
                </a:lnTo>
                <a:lnTo>
                  <a:pt x="423" y="6"/>
                </a:lnTo>
                <a:lnTo>
                  <a:pt x="406" y="4"/>
                </a:lnTo>
                <a:lnTo>
                  <a:pt x="388" y="1"/>
                </a:lnTo>
                <a:lnTo>
                  <a:pt x="367" y="0"/>
                </a:lnTo>
                <a:lnTo>
                  <a:pt x="345" y="0"/>
                </a:lnTo>
                <a:lnTo>
                  <a:pt x="323" y="0"/>
                </a:lnTo>
                <a:lnTo>
                  <a:pt x="302" y="1"/>
                </a:lnTo>
                <a:lnTo>
                  <a:pt x="283" y="4"/>
                </a:lnTo>
                <a:lnTo>
                  <a:pt x="267" y="6"/>
                </a:lnTo>
                <a:lnTo>
                  <a:pt x="253" y="11"/>
                </a:lnTo>
                <a:lnTo>
                  <a:pt x="243" y="16"/>
                </a:lnTo>
                <a:lnTo>
                  <a:pt x="237" y="22"/>
                </a:lnTo>
                <a:lnTo>
                  <a:pt x="234" y="30"/>
                </a:lnTo>
                <a:lnTo>
                  <a:pt x="234" y="35"/>
                </a:lnTo>
                <a:lnTo>
                  <a:pt x="233" y="41"/>
                </a:lnTo>
                <a:lnTo>
                  <a:pt x="233" y="45"/>
                </a:lnTo>
                <a:lnTo>
                  <a:pt x="232" y="47"/>
                </a:lnTo>
                <a:lnTo>
                  <a:pt x="232" y="50"/>
                </a:lnTo>
                <a:lnTo>
                  <a:pt x="232" y="51"/>
                </a:lnTo>
                <a:lnTo>
                  <a:pt x="232" y="53"/>
                </a:lnTo>
                <a:lnTo>
                  <a:pt x="233" y="55"/>
                </a:lnTo>
                <a:lnTo>
                  <a:pt x="231" y="63"/>
                </a:lnTo>
                <a:lnTo>
                  <a:pt x="228" y="71"/>
                </a:lnTo>
                <a:lnTo>
                  <a:pt x="223" y="80"/>
                </a:lnTo>
                <a:lnTo>
                  <a:pt x="219" y="90"/>
                </a:lnTo>
                <a:lnTo>
                  <a:pt x="218" y="94"/>
                </a:lnTo>
                <a:lnTo>
                  <a:pt x="217" y="98"/>
                </a:lnTo>
                <a:lnTo>
                  <a:pt x="217" y="105"/>
                </a:lnTo>
                <a:lnTo>
                  <a:pt x="216" y="113"/>
                </a:lnTo>
                <a:lnTo>
                  <a:pt x="216" y="179"/>
                </a:lnTo>
                <a:lnTo>
                  <a:pt x="215" y="187"/>
                </a:lnTo>
                <a:lnTo>
                  <a:pt x="213" y="196"/>
                </a:lnTo>
                <a:lnTo>
                  <a:pt x="215" y="202"/>
                </a:lnTo>
                <a:lnTo>
                  <a:pt x="223" y="205"/>
                </a:lnTo>
                <a:lnTo>
                  <a:pt x="225" y="205"/>
                </a:lnTo>
                <a:lnTo>
                  <a:pt x="227" y="207"/>
                </a:lnTo>
                <a:lnTo>
                  <a:pt x="228" y="213"/>
                </a:lnTo>
                <a:lnTo>
                  <a:pt x="228" y="227"/>
                </a:lnTo>
                <a:lnTo>
                  <a:pt x="212" y="600"/>
                </a:lnTo>
                <a:lnTo>
                  <a:pt x="208" y="619"/>
                </a:lnTo>
                <a:lnTo>
                  <a:pt x="200" y="638"/>
                </a:lnTo>
                <a:lnTo>
                  <a:pt x="188" y="658"/>
                </a:lnTo>
                <a:lnTo>
                  <a:pt x="174" y="676"/>
                </a:lnTo>
                <a:lnTo>
                  <a:pt x="156" y="696"/>
                </a:lnTo>
                <a:lnTo>
                  <a:pt x="138" y="716"/>
                </a:lnTo>
                <a:lnTo>
                  <a:pt x="117" y="737"/>
                </a:lnTo>
                <a:lnTo>
                  <a:pt x="98" y="760"/>
                </a:lnTo>
                <a:lnTo>
                  <a:pt x="78" y="784"/>
                </a:lnTo>
                <a:lnTo>
                  <a:pt x="59" y="809"/>
                </a:lnTo>
                <a:lnTo>
                  <a:pt x="42" y="838"/>
                </a:lnTo>
                <a:lnTo>
                  <a:pt x="26" y="867"/>
                </a:lnTo>
                <a:lnTo>
                  <a:pt x="14" y="901"/>
                </a:lnTo>
                <a:lnTo>
                  <a:pt x="5" y="936"/>
                </a:lnTo>
                <a:lnTo>
                  <a:pt x="0" y="974"/>
                </a:lnTo>
                <a:lnTo>
                  <a:pt x="0" y="1016"/>
                </a:lnTo>
                <a:lnTo>
                  <a:pt x="0" y="2510"/>
                </a:lnTo>
                <a:lnTo>
                  <a:pt x="1" y="2523"/>
                </a:lnTo>
                <a:lnTo>
                  <a:pt x="3" y="2534"/>
                </a:lnTo>
                <a:lnTo>
                  <a:pt x="7" y="2544"/>
                </a:lnTo>
                <a:lnTo>
                  <a:pt x="12" y="2553"/>
                </a:lnTo>
                <a:lnTo>
                  <a:pt x="19" y="2560"/>
                </a:lnTo>
                <a:lnTo>
                  <a:pt x="29" y="2566"/>
                </a:lnTo>
                <a:lnTo>
                  <a:pt x="41" y="2570"/>
                </a:lnTo>
                <a:lnTo>
                  <a:pt x="56" y="2574"/>
                </a:lnTo>
                <a:lnTo>
                  <a:pt x="59" y="2575"/>
                </a:lnTo>
              </a:path>
            </a:pathLst>
          </a:custGeom>
          <a:solidFill>
            <a:srgbClr val="000000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64"/>
          <p:cNvSpPr/>
          <p:nvPr/>
        </p:nvSpPr>
        <p:spPr>
          <a:xfrm>
            <a:off x="5888038" y="2649538"/>
            <a:ext cx="407987" cy="963612"/>
          </a:xfrm>
          <a:custGeom>
            <a:rect b="b" l="l" r="r" t="t"/>
            <a:pathLst>
              <a:path extrusionOk="0" h="607" w="257">
                <a:moveTo>
                  <a:pt x="37" y="592"/>
                </a:moveTo>
                <a:lnTo>
                  <a:pt x="45" y="592"/>
                </a:lnTo>
                <a:lnTo>
                  <a:pt x="55" y="590"/>
                </a:lnTo>
                <a:lnTo>
                  <a:pt x="64" y="590"/>
                </a:lnTo>
                <a:lnTo>
                  <a:pt x="73" y="589"/>
                </a:lnTo>
                <a:lnTo>
                  <a:pt x="83" y="588"/>
                </a:lnTo>
                <a:lnTo>
                  <a:pt x="92" y="587"/>
                </a:lnTo>
                <a:lnTo>
                  <a:pt x="101" y="587"/>
                </a:lnTo>
                <a:lnTo>
                  <a:pt x="109" y="586"/>
                </a:lnTo>
                <a:lnTo>
                  <a:pt x="108" y="553"/>
                </a:lnTo>
                <a:lnTo>
                  <a:pt x="111" y="521"/>
                </a:lnTo>
                <a:lnTo>
                  <a:pt x="115" y="493"/>
                </a:lnTo>
                <a:lnTo>
                  <a:pt x="122" y="466"/>
                </a:lnTo>
                <a:lnTo>
                  <a:pt x="131" y="443"/>
                </a:lnTo>
                <a:lnTo>
                  <a:pt x="141" y="420"/>
                </a:lnTo>
                <a:lnTo>
                  <a:pt x="152" y="399"/>
                </a:lnTo>
                <a:lnTo>
                  <a:pt x="164" y="379"/>
                </a:lnTo>
                <a:lnTo>
                  <a:pt x="176" y="361"/>
                </a:lnTo>
                <a:lnTo>
                  <a:pt x="189" y="344"/>
                </a:lnTo>
                <a:lnTo>
                  <a:pt x="200" y="328"/>
                </a:lnTo>
                <a:lnTo>
                  <a:pt x="212" y="311"/>
                </a:lnTo>
                <a:lnTo>
                  <a:pt x="223" y="294"/>
                </a:lnTo>
                <a:lnTo>
                  <a:pt x="233" y="277"/>
                </a:lnTo>
                <a:lnTo>
                  <a:pt x="238" y="260"/>
                </a:lnTo>
                <a:lnTo>
                  <a:pt x="245" y="243"/>
                </a:lnTo>
                <a:lnTo>
                  <a:pt x="256" y="0"/>
                </a:lnTo>
                <a:lnTo>
                  <a:pt x="215" y="3"/>
                </a:lnTo>
                <a:lnTo>
                  <a:pt x="207" y="194"/>
                </a:lnTo>
                <a:lnTo>
                  <a:pt x="203" y="213"/>
                </a:lnTo>
                <a:lnTo>
                  <a:pt x="195" y="232"/>
                </a:lnTo>
                <a:lnTo>
                  <a:pt x="184" y="252"/>
                </a:lnTo>
                <a:lnTo>
                  <a:pt x="170" y="269"/>
                </a:lnTo>
                <a:lnTo>
                  <a:pt x="152" y="289"/>
                </a:lnTo>
                <a:lnTo>
                  <a:pt x="135" y="309"/>
                </a:lnTo>
                <a:lnTo>
                  <a:pt x="114" y="330"/>
                </a:lnTo>
                <a:lnTo>
                  <a:pt x="96" y="353"/>
                </a:lnTo>
                <a:lnTo>
                  <a:pt x="76" y="376"/>
                </a:lnTo>
                <a:lnTo>
                  <a:pt x="58" y="401"/>
                </a:lnTo>
                <a:lnTo>
                  <a:pt x="41" y="430"/>
                </a:lnTo>
                <a:lnTo>
                  <a:pt x="25" y="458"/>
                </a:lnTo>
                <a:lnTo>
                  <a:pt x="14" y="492"/>
                </a:lnTo>
                <a:lnTo>
                  <a:pt x="5" y="527"/>
                </a:lnTo>
                <a:lnTo>
                  <a:pt x="0" y="564"/>
                </a:lnTo>
                <a:lnTo>
                  <a:pt x="0" y="606"/>
                </a:lnTo>
                <a:lnTo>
                  <a:pt x="0" y="605"/>
                </a:lnTo>
                <a:lnTo>
                  <a:pt x="0" y="602"/>
                </a:lnTo>
                <a:lnTo>
                  <a:pt x="1" y="600"/>
                </a:lnTo>
                <a:lnTo>
                  <a:pt x="3" y="600"/>
                </a:lnTo>
                <a:lnTo>
                  <a:pt x="8" y="598"/>
                </a:lnTo>
                <a:lnTo>
                  <a:pt x="15" y="596"/>
                </a:lnTo>
                <a:lnTo>
                  <a:pt x="23" y="594"/>
                </a:lnTo>
                <a:lnTo>
                  <a:pt x="37" y="592"/>
                </a:lnTo>
              </a:path>
            </a:pathLst>
          </a:custGeom>
          <a:solidFill>
            <a:srgbClr val="5252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64"/>
          <p:cNvSpPr/>
          <p:nvPr/>
        </p:nvSpPr>
        <p:spPr>
          <a:xfrm>
            <a:off x="5886450" y="3576638"/>
            <a:ext cx="1095375" cy="2546350"/>
          </a:xfrm>
          <a:custGeom>
            <a:rect b="b" l="l" r="r" t="t"/>
            <a:pathLst>
              <a:path extrusionOk="0" h="1604" w="690">
                <a:moveTo>
                  <a:pt x="689" y="1522"/>
                </a:moveTo>
                <a:lnTo>
                  <a:pt x="689" y="1534"/>
                </a:lnTo>
                <a:lnTo>
                  <a:pt x="687" y="1545"/>
                </a:lnTo>
                <a:lnTo>
                  <a:pt x="683" y="1556"/>
                </a:lnTo>
                <a:lnTo>
                  <a:pt x="679" y="1564"/>
                </a:lnTo>
                <a:lnTo>
                  <a:pt x="672" y="1572"/>
                </a:lnTo>
                <a:lnTo>
                  <a:pt x="663" y="1578"/>
                </a:lnTo>
                <a:lnTo>
                  <a:pt x="652" y="1582"/>
                </a:lnTo>
                <a:lnTo>
                  <a:pt x="637" y="1586"/>
                </a:lnTo>
                <a:lnTo>
                  <a:pt x="636" y="1587"/>
                </a:lnTo>
                <a:lnTo>
                  <a:pt x="624" y="1588"/>
                </a:lnTo>
                <a:lnTo>
                  <a:pt x="610" y="1590"/>
                </a:lnTo>
                <a:lnTo>
                  <a:pt x="595" y="1592"/>
                </a:lnTo>
                <a:lnTo>
                  <a:pt x="579" y="1594"/>
                </a:lnTo>
                <a:lnTo>
                  <a:pt x="563" y="1595"/>
                </a:lnTo>
                <a:lnTo>
                  <a:pt x="546" y="1596"/>
                </a:lnTo>
                <a:lnTo>
                  <a:pt x="527" y="1598"/>
                </a:lnTo>
                <a:lnTo>
                  <a:pt x="509" y="1599"/>
                </a:lnTo>
                <a:lnTo>
                  <a:pt x="489" y="1600"/>
                </a:lnTo>
                <a:lnTo>
                  <a:pt x="469" y="1601"/>
                </a:lnTo>
                <a:lnTo>
                  <a:pt x="448" y="1602"/>
                </a:lnTo>
                <a:lnTo>
                  <a:pt x="427" y="1602"/>
                </a:lnTo>
                <a:lnTo>
                  <a:pt x="405" y="1603"/>
                </a:lnTo>
                <a:lnTo>
                  <a:pt x="383" y="1600"/>
                </a:lnTo>
                <a:lnTo>
                  <a:pt x="361" y="1600"/>
                </a:lnTo>
                <a:lnTo>
                  <a:pt x="338" y="1600"/>
                </a:lnTo>
                <a:lnTo>
                  <a:pt x="316" y="1600"/>
                </a:lnTo>
                <a:lnTo>
                  <a:pt x="295" y="1600"/>
                </a:lnTo>
                <a:lnTo>
                  <a:pt x="274" y="1603"/>
                </a:lnTo>
                <a:lnTo>
                  <a:pt x="253" y="1602"/>
                </a:lnTo>
                <a:lnTo>
                  <a:pt x="233" y="1602"/>
                </a:lnTo>
                <a:lnTo>
                  <a:pt x="214" y="1601"/>
                </a:lnTo>
                <a:lnTo>
                  <a:pt x="195" y="1600"/>
                </a:lnTo>
                <a:lnTo>
                  <a:pt x="177" y="1599"/>
                </a:lnTo>
                <a:lnTo>
                  <a:pt x="160" y="1598"/>
                </a:lnTo>
                <a:lnTo>
                  <a:pt x="143" y="1596"/>
                </a:lnTo>
                <a:lnTo>
                  <a:pt x="127" y="1595"/>
                </a:lnTo>
                <a:lnTo>
                  <a:pt x="112" y="1594"/>
                </a:lnTo>
                <a:lnTo>
                  <a:pt x="97" y="1592"/>
                </a:lnTo>
                <a:lnTo>
                  <a:pt x="84" y="1590"/>
                </a:lnTo>
                <a:lnTo>
                  <a:pt x="71" y="1588"/>
                </a:lnTo>
                <a:lnTo>
                  <a:pt x="59" y="1587"/>
                </a:lnTo>
                <a:lnTo>
                  <a:pt x="57" y="1586"/>
                </a:lnTo>
                <a:lnTo>
                  <a:pt x="42" y="1582"/>
                </a:lnTo>
                <a:lnTo>
                  <a:pt x="30" y="1578"/>
                </a:lnTo>
                <a:lnTo>
                  <a:pt x="20" y="1572"/>
                </a:lnTo>
                <a:lnTo>
                  <a:pt x="12" y="1565"/>
                </a:lnTo>
                <a:lnTo>
                  <a:pt x="7" y="1556"/>
                </a:lnTo>
                <a:lnTo>
                  <a:pt x="3" y="1546"/>
                </a:lnTo>
                <a:lnTo>
                  <a:pt x="1" y="1535"/>
                </a:lnTo>
                <a:lnTo>
                  <a:pt x="0" y="1522"/>
                </a:lnTo>
                <a:lnTo>
                  <a:pt x="0" y="1517"/>
                </a:lnTo>
                <a:lnTo>
                  <a:pt x="0" y="24"/>
                </a:lnTo>
                <a:lnTo>
                  <a:pt x="0" y="20"/>
                </a:lnTo>
                <a:lnTo>
                  <a:pt x="2" y="17"/>
                </a:lnTo>
                <a:lnTo>
                  <a:pt x="7" y="15"/>
                </a:lnTo>
                <a:lnTo>
                  <a:pt x="16" y="14"/>
                </a:lnTo>
                <a:lnTo>
                  <a:pt x="27" y="11"/>
                </a:lnTo>
                <a:lnTo>
                  <a:pt x="42" y="9"/>
                </a:lnTo>
                <a:lnTo>
                  <a:pt x="59" y="8"/>
                </a:lnTo>
                <a:lnTo>
                  <a:pt x="79" y="7"/>
                </a:lnTo>
                <a:lnTo>
                  <a:pt x="102" y="5"/>
                </a:lnTo>
                <a:lnTo>
                  <a:pt x="125" y="4"/>
                </a:lnTo>
                <a:lnTo>
                  <a:pt x="153" y="3"/>
                </a:lnTo>
                <a:lnTo>
                  <a:pt x="181" y="2"/>
                </a:lnTo>
                <a:lnTo>
                  <a:pt x="211" y="1"/>
                </a:lnTo>
                <a:lnTo>
                  <a:pt x="243" y="0"/>
                </a:lnTo>
                <a:lnTo>
                  <a:pt x="275" y="0"/>
                </a:lnTo>
                <a:lnTo>
                  <a:pt x="310" y="0"/>
                </a:lnTo>
                <a:lnTo>
                  <a:pt x="345" y="0"/>
                </a:lnTo>
                <a:lnTo>
                  <a:pt x="380" y="0"/>
                </a:lnTo>
                <a:lnTo>
                  <a:pt x="414" y="0"/>
                </a:lnTo>
                <a:lnTo>
                  <a:pt x="447" y="0"/>
                </a:lnTo>
                <a:lnTo>
                  <a:pt x="479" y="1"/>
                </a:lnTo>
                <a:lnTo>
                  <a:pt x="509" y="2"/>
                </a:lnTo>
                <a:lnTo>
                  <a:pt x="537" y="4"/>
                </a:lnTo>
                <a:lnTo>
                  <a:pt x="564" y="5"/>
                </a:lnTo>
                <a:lnTo>
                  <a:pt x="589" y="7"/>
                </a:lnTo>
                <a:lnTo>
                  <a:pt x="611" y="8"/>
                </a:lnTo>
                <a:lnTo>
                  <a:pt x="631" y="10"/>
                </a:lnTo>
                <a:lnTo>
                  <a:pt x="647" y="13"/>
                </a:lnTo>
                <a:lnTo>
                  <a:pt x="662" y="14"/>
                </a:lnTo>
                <a:lnTo>
                  <a:pt x="674" y="16"/>
                </a:lnTo>
                <a:lnTo>
                  <a:pt x="683" y="19"/>
                </a:lnTo>
                <a:lnTo>
                  <a:pt x="688" y="21"/>
                </a:lnTo>
                <a:lnTo>
                  <a:pt x="689" y="23"/>
                </a:lnTo>
                <a:lnTo>
                  <a:pt x="689" y="27"/>
                </a:lnTo>
                <a:lnTo>
                  <a:pt x="689" y="1517"/>
                </a:lnTo>
                <a:lnTo>
                  <a:pt x="689" y="1522"/>
                </a:lnTo>
              </a:path>
            </a:pathLst>
          </a:custGeom>
          <a:solidFill>
            <a:srgbClr val="000000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64"/>
          <p:cNvSpPr/>
          <p:nvPr/>
        </p:nvSpPr>
        <p:spPr>
          <a:xfrm>
            <a:off x="6470650" y="3321050"/>
            <a:ext cx="263525" cy="895350"/>
          </a:xfrm>
          <a:custGeom>
            <a:rect b="b" l="l" r="r" t="t"/>
            <a:pathLst>
              <a:path extrusionOk="0" h="564" w="166">
                <a:moveTo>
                  <a:pt x="154" y="0"/>
                </a:moveTo>
                <a:lnTo>
                  <a:pt x="158" y="85"/>
                </a:lnTo>
                <a:lnTo>
                  <a:pt x="164" y="225"/>
                </a:lnTo>
                <a:lnTo>
                  <a:pt x="165" y="386"/>
                </a:lnTo>
                <a:lnTo>
                  <a:pt x="162" y="531"/>
                </a:lnTo>
                <a:lnTo>
                  <a:pt x="136" y="532"/>
                </a:lnTo>
                <a:lnTo>
                  <a:pt x="115" y="535"/>
                </a:lnTo>
                <a:lnTo>
                  <a:pt x="96" y="536"/>
                </a:lnTo>
                <a:lnTo>
                  <a:pt x="79" y="539"/>
                </a:lnTo>
                <a:lnTo>
                  <a:pt x="66" y="542"/>
                </a:lnTo>
                <a:lnTo>
                  <a:pt x="54" y="545"/>
                </a:lnTo>
                <a:lnTo>
                  <a:pt x="44" y="549"/>
                </a:lnTo>
                <a:lnTo>
                  <a:pt x="36" y="551"/>
                </a:lnTo>
                <a:lnTo>
                  <a:pt x="30" y="554"/>
                </a:lnTo>
                <a:lnTo>
                  <a:pt x="26" y="557"/>
                </a:lnTo>
                <a:lnTo>
                  <a:pt x="21" y="559"/>
                </a:lnTo>
                <a:lnTo>
                  <a:pt x="19" y="561"/>
                </a:lnTo>
                <a:lnTo>
                  <a:pt x="16" y="563"/>
                </a:lnTo>
                <a:lnTo>
                  <a:pt x="14" y="563"/>
                </a:lnTo>
                <a:lnTo>
                  <a:pt x="13" y="563"/>
                </a:lnTo>
                <a:lnTo>
                  <a:pt x="11" y="562"/>
                </a:lnTo>
                <a:lnTo>
                  <a:pt x="13" y="499"/>
                </a:lnTo>
                <a:lnTo>
                  <a:pt x="14" y="384"/>
                </a:lnTo>
                <a:lnTo>
                  <a:pt x="13" y="261"/>
                </a:lnTo>
                <a:lnTo>
                  <a:pt x="10" y="180"/>
                </a:lnTo>
                <a:lnTo>
                  <a:pt x="5" y="131"/>
                </a:lnTo>
                <a:lnTo>
                  <a:pt x="2" y="89"/>
                </a:lnTo>
                <a:lnTo>
                  <a:pt x="0" y="55"/>
                </a:lnTo>
                <a:lnTo>
                  <a:pt x="0" y="24"/>
                </a:lnTo>
                <a:lnTo>
                  <a:pt x="8" y="24"/>
                </a:lnTo>
                <a:lnTo>
                  <a:pt x="17" y="24"/>
                </a:lnTo>
                <a:lnTo>
                  <a:pt x="26" y="23"/>
                </a:lnTo>
                <a:lnTo>
                  <a:pt x="35" y="21"/>
                </a:lnTo>
                <a:lnTo>
                  <a:pt x="44" y="19"/>
                </a:lnTo>
                <a:lnTo>
                  <a:pt x="54" y="17"/>
                </a:lnTo>
                <a:lnTo>
                  <a:pt x="63" y="15"/>
                </a:lnTo>
                <a:lnTo>
                  <a:pt x="74" y="13"/>
                </a:lnTo>
                <a:lnTo>
                  <a:pt x="84" y="11"/>
                </a:lnTo>
                <a:lnTo>
                  <a:pt x="94" y="8"/>
                </a:lnTo>
                <a:lnTo>
                  <a:pt x="104" y="6"/>
                </a:lnTo>
                <a:lnTo>
                  <a:pt x="114" y="4"/>
                </a:lnTo>
                <a:lnTo>
                  <a:pt x="124" y="3"/>
                </a:lnTo>
                <a:lnTo>
                  <a:pt x="135" y="1"/>
                </a:lnTo>
                <a:lnTo>
                  <a:pt x="144" y="0"/>
                </a:lnTo>
                <a:lnTo>
                  <a:pt x="154" y="0"/>
                </a:lnTo>
              </a:path>
            </a:pathLst>
          </a:custGeom>
          <a:solidFill>
            <a:srgbClr val="B6B6B6"/>
          </a:solidFill>
          <a:ln cap="rnd" cmpd="sng" w="12700">
            <a:solidFill>
              <a:srgbClr val="B8B8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64"/>
          <p:cNvSpPr/>
          <p:nvPr/>
        </p:nvSpPr>
        <p:spPr>
          <a:xfrm>
            <a:off x="5905500" y="2686050"/>
            <a:ext cx="350838" cy="915988"/>
          </a:xfrm>
          <a:custGeom>
            <a:rect b="b" l="l" r="r" t="t"/>
            <a:pathLst>
              <a:path extrusionOk="0" h="577" w="221">
                <a:moveTo>
                  <a:pt x="220" y="0"/>
                </a:moveTo>
                <a:lnTo>
                  <a:pt x="213" y="180"/>
                </a:lnTo>
                <a:lnTo>
                  <a:pt x="209" y="199"/>
                </a:lnTo>
                <a:lnTo>
                  <a:pt x="201" y="217"/>
                </a:lnTo>
                <a:lnTo>
                  <a:pt x="191" y="236"/>
                </a:lnTo>
                <a:lnTo>
                  <a:pt x="177" y="254"/>
                </a:lnTo>
                <a:lnTo>
                  <a:pt x="160" y="273"/>
                </a:lnTo>
                <a:lnTo>
                  <a:pt x="142" y="293"/>
                </a:lnTo>
                <a:lnTo>
                  <a:pt x="123" y="313"/>
                </a:lnTo>
                <a:lnTo>
                  <a:pt x="104" y="335"/>
                </a:lnTo>
                <a:lnTo>
                  <a:pt x="84" y="358"/>
                </a:lnTo>
                <a:lnTo>
                  <a:pt x="66" y="382"/>
                </a:lnTo>
                <a:lnTo>
                  <a:pt x="48" y="409"/>
                </a:lnTo>
                <a:lnTo>
                  <a:pt x="33" y="437"/>
                </a:lnTo>
                <a:lnTo>
                  <a:pt x="19" y="467"/>
                </a:lnTo>
                <a:lnTo>
                  <a:pt x="10" y="501"/>
                </a:lnTo>
                <a:lnTo>
                  <a:pt x="3" y="537"/>
                </a:lnTo>
                <a:lnTo>
                  <a:pt x="0" y="576"/>
                </a:lnTo>
              </a:path>
            </a:pathLst>
          </a:custGeom>
          <a:noFill/>
          <a:ln cap="rnd" cmpd="sng" w="127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64"/>
          <p:cNvSpPr/>
          <p:nvPr/>
        </p:nvSpPr>
        <p:spPr>
          <a:xfrm>
            <a:off x="6237288" y="2686050"/>
            <a:ext cx="17462" cy="282575"/>
          </a:xfrm>
          <a:custGeom>
            <a:rect b="b" l="l" r="r" t="t"/>
            <a:pathLst>
              <a:path extrusionOk="0" h="178" w="11">
                <a:moveTo>
                  <a:pt x="6" y="174"/>
                </a:moveTo>
                <a:lnTo>
                  <a:pt x="10" y="0"/>
                </a:lnTo>
                <a:lnTo>
                  <a:pt x="4" y="0"/>
                </a:lnTo>
                <a:lnTo>
                  <a:pt x="0" y="174"/>
                </a:lnTo>
                <a:lnTo>
                  <a:pt x="1" y="176"/>
                </a:lnTo>
                <a:lnTo>
                  <a:pt x="3" y="177"/>
                </a:lnTo>
                <a:lnTo>
                  <a:pt x="4" y="176"/>
                </a:lnTo>
                <a:lnTo>
                  <a:pt x="6" y="174"/>
                </a:lnTo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64"/>
          <p:cNvSpPr/>
          <p:nvPr/>
        </p:nvSpPr>
        <p:spPr>
          <a:xfrm>
            <a:off x="5899150" y="2971800"/>
            <a:ext cx="344488" cy="620713"/>
          </a:xfrm>
          <a:custGeom>
            <a:rect b="b" l="l" r="r" t="t"/>
            <a:pathLst>
              <a:path extrusionOk="0" h="391" w="217">
                <a:moveTo>
                  <a:pt x="9" y="390"/>
                </a:moveTo>
                <a:lnTo>
                  <a:pt x="11" y="352"/>
                </a:lnTo>
                <a:lnTo>
                  <a:pt x="18" y="317"/>
                </a:lnTo>
                <a:lnTo>
                  <a:pt x="27" y="284"/>
                </a:lnTo>
                <a:lnTo>
                  <a:pt x="39" y="255"/>
                </a:lnTo>
                <a:lnTo>
                  <a:pt x="54" y="228"/>
                </a:lnTo>
                <a:lnTo>
                  <a:pt x="71" y="202"/>
                </a:lnTo>
                <a:lnTo>
                  <a:pt x="90" y="177"/>
                </a:lnTo>
                <a:lnTo>
                  <a:pt x="108" y="156"/>
                </a:lnTo>
                <a:lnTo>
                  <a:pt x="127" y="134"/>
                </a:lnTo>
                <a:lnTo>
                  <a:pt x="146" y="113"/>
                </a:lnTo>
                <a:lnTo>
                  <a:pt x="162" y="95"/>
                </a:lnTo>
                <a:lnTo>
                  <a:pt x="179" y="76"/>
                </a:lnTo>
                <a:lnTo>
                  <a:pt x="193" y="57"/>
                </a:lnTo>
                <a:lnTo>
                  <a:pt x="203" y="38"/>
                </a:lnTo>
                <a:lnTo>
                  <a:pt x="211" y="20"/>
                </a:lnTo>
                <a:lnTo>
                  <a:pt x="216" y="0"/>
                </a:lnTo>
                <a:lnTo>
                  <a:pt x="207" y="0"/>
                </a:lnTo>
                <a:lnTo>
                  <a:pt x="203" y="18"/>
                </a:lnTo>
                <a:lnTo>
                  <a:pt x="197" y="35"/>
                </a:lnTo>
                <a:lnTo>
                  <a:pt x="186" y="52"/>
                </a:lnTo>
                <a:lnTo>
                  <a:pt x="172" y="71"/>
                </a:lnTo>
                <a:lnTo>
                  <a:pt x="156" y="90"/>
                </a:lnTo>
                <a:lnTo>
                  <a:pt x="139" y="108"/>
                </a:lnTo>
                <a:lnTo>
                  <a:pt x="120" y="128"/>
                </a:lnTo>
                <a:lnTo>
                  <a:pt x="101" y="150"/>
                </a:lnTo>
                <a:lnTo>
                  <a:pt x="83" y="172"/>
                </a:lnTo>
                <a:lnTo>
                  <a:pt x="65" y="197"/>
                </a:lnTo>
                <a:lnTo>
                  <a:pt x="48" y="224"/>
                </a:lnTo>
                <a:lnTo>
                  <a:pt x="32" y="251"/>
                </a:lnTo>
                <a:lnTo>
                  <a:pt x="18" y="283"/>
                </a:lnTo>
                <a:lnTo>
                  <a:pt x="9" y="315"/>
                </a:lnTo>
                <a:lnTo>
                  <a:pt x="2" y="352"/>
                </a:lnTo>
                <a:lnTo>
                  <a:pt x="0" y="390"/>
                </a:lnTo>
                <a:lnTo>
                  <a:pt x="9" y="390"/>
                </a:lnTo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64"/>
          <p:cNvSpPr/>
          <p:nvPr/>
        </p:nvSpPr>
        <p:spPr>
          <a:xfrm>
            <a:off x="5899150" y="3600450"/>
            <a:ext cx="6350" cy="550863"/>
          </a:xfrm>
          <a:custGeom>
            <a:rect b="b" l="l" r="r" t="t"/>
            <a:pathLst>
              <a:path extrusionOk="0" h="347" w="4">
                <a:moveTo>
                  <a:pt x="1" y="346"/>
                </a:moveTo>
                <a:lnTo>
                  <a:pt x="3" y="346"/>
                </a:lnTo>
                <a:lnTo>
                  <a:pt x="3" y="0"/>
                </a:lnTo>
                <a:lnTo>
                  <a:pt x="0" y="0"/>
                </a:lnTo>
                <a:lnTo>
                  <a:pt x="0" y="346"/>
                </a:lnTo>
                <a:lnTo>
                  <a:pt x="1" y="346"/>
                </a:lnTo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64"/>
          <p:cNvSpPr/>
          <p:nvPr/>
        </p:nvSpPr>
        <p:spPr>
          <a:xfrm>
            <a:off x="6224588" y="2008188"/>
            <a:ext cx="417512" cy="692150"/>
          </a:xfrm>
          <a:custGeom>
            <a:rect b="b" l="l" r="r" t="t"/>
            <a:pathLst>
              <a:path extrusionOk="0" h="436" w="263">
                <a:moveTo>
                  <a:pt x="256" y="435"/>
                </a:moveTo>
                <a:lnTo>
                  <a:pt x="254" y="430"/>
                </a:lnTo>
                <a:lnTo>
                  <a:pt x="247" y="427"/>
                </a:lnTo>
                <a:lnTo>
                  <a:pt x="235" y="423"/>
                </a:lnTo>
                <a:lnTo>
                  <a:pt x="219" y="420"/>
                </a:lnTo>
                <a:lnTo>
                  <a:pt x="201" y="417"/>
                </a:lnTo>
                <a:lnTo>
                  <a:pt x="180" y="415"/>
                </a:lnTo>
                <a:lnTo>
                  <a:pt x="156" y="414"/>
                </a:lnTo>
                <a:lnTo>
                  <a:pt x="131" y="414"/>
                </a:lnTo>
                <a:lnTo>
                  <a:pt x="106" y="414"/>
                </a:lnTo>
                <a:lnTo>
                  <a:pt x="83" y="415"/>
                </a:lnTo>
                <a:lnTo>
                  <a:pt x="62" y="417"/>
                </a:lnTo>
                <a:lnTo>
                  <a:pt x="43" y="420"/>
                </a:lnTo>
                <a:lnTo>
                  <a:pt x="27" y="423"/>
                </a:lnTo>
                <a:lnTo>
                  <a:pt x="16" y="427"/>
                </a:lnTo>
                <a:lnTo>
                  <a:pt x="9" y="430"/>
                </a:lnTo>
                <a:lnTo>
                  <a:pt x="6" y="435"/>
                </a:lnTo>
                <a:lnTo>
                  <a:pt x="5" y="435"/>
                </a:lnTo>
                <a:lnTo>
                  <a:pt x="14" y="227"/>
                </a:lnTo>
                <a:lnTo>
                  <a:pt x="14" y="213"/>
                </a:lnTo>
                <a:lnTo>
                  <a:pt x="13" y="207"/>
                </a:lnTo>
                <a:lnTo>
                  <a:pt x="12" y="205"/>
                </a:lnTo>
                <a:lnTo>
                  <a:pt x="9" y="205"/>
                </a:lnTo>
                <a:lnTo>
                  <a:pt x="1" y="202"/>
                </a:lnTo>
                <a:lnTo>
                  <a:pt x="0" y="196"/>
                </a:lnTo>
                <a:lnTo>
                  <a:pt x="1" y="187"/>
                </a:lnTo>
                <a:lnTo>
                  <a:pt x="2" y="179"/>
                </a:lnTo>
                <a:lnTo>
                  <a:pt x="2" y="113"/>
                </a:lnTo>
                <a:lnTo>
                  <a:pt x="3" y="105"/>
                </a:lnTo>
                <a:lnTo>
                  <a:pt x="4" y="98"/>
                </a:lnTo>
                <a:lnTo>
                  <a:pt x="4" y="94"/>
                </a:lnTo>
                <a:lnTo>
                  <a:pt x="5" y="90"/>
                </a:lnTo>
                <a:lnTo>
                  <a:pt x="9" y="80"/>
                </a:lnTo>
                <a:lnTo>
                  <a:pt x="14" y="71"/>
                </a:lnTo>
                <a:lnTo>
                  <a:pt x="18" y="63"/>
                </a:lnTo>
                <a:lnTo>
                  <a:pt x="19" y="55"/>
                </a:lnTo>
                <a:lnTo>
                  <a:pt x="18" y="53"/>
                </a:lnTo>
                <a:lnTo>
                  <a:pt x="18" y="51"/>
                </a:lnTo>
                <a:lnTo>
                  <a:pt x="18" y="50"/>
                </a:lnTo>
                <a:lnTo>
                  <a:pt x="18" y="47"/>
                </a:lnTo>
                <a:lnTo>
                  <a:pt x="19" y="45"/>
                </a:lnTo>
                <a:lnTo>
                  <a:pt x="20" y="41"/>
                </a:lnTo>
                <a:lnTo>
                  <a:pt x="20" y="35"/>
                </a:lnTo>
                <a:lnTo>
                  <a:pt x="21" y="30"/>
                </a:lnTo>
                <a:lnTo>
                  <a:pt x="24" y="22"/>
                </a:lnTo>
                <a:lnTo>
                  <a:pt x="30" y="16"/>
                </a:lnTo>
                <a:lnTo>
                  <a:pt x="40" y="11"/>
                </a:lnTo>
                <a:lnTo>
                  <a:pt x="54" y="6"/>
                </a:lnTo>
                <a:lnTo>
                  <a:pt x="69" y="4"/>
                </a:lnTo>
                <a:lnTo>
                  <a:pt x="88" y="1"/>
                </a:lnTo>
                <a:lnTo>
                  <a:pt x="109" y="0"/>
                </a:lnTo>
                <a:lnTo>
                  <a:pt x="131" y="0"/>
                </a:lnTo>
                <a:lnTo>
                  <a:pt x="154" y="0"/>
                </a:lnTo>
                <a:lnTo>
                  <a:pt x="175" y="1"/>
                </a:lnTo>
                <a:lnTo>
                  <a:pt x="193" y="4"/>
                </a:lnTo>
                <a:lnTo>
                  <a:pt x="209" y="6"/>
                </a:lnTo>
                <a:lnTo>
                  <a:pt x="222" y="11"/>
                </a:lnTo>
                <a:lnTo>
                  <a:pt x="233" y="16"/>
                </a:lnTo>
                <a:lnTo>
                  <a:pt x="239" y="22"/>
                </a:lnTo>
                <a:lnTo>
                  <a:pt x="241" y="30"/>
                </a:lnTo>
                <a:lnTo>
                  <a:pt x="242" y="35"/>
                </a:lnTo>
                <a:lnTo>
                  <a:pt x="243" y="41"/>
                </a:lnTo>
                <a:lnTo>
                  <a:pt x="243" y="45"/>
                </a:lnTo>
                <a:lnTo>
                  <a:pt x="244" y="47"/>
                </a:lnTo>
                <a:lnTo>
                  <a:pt x="244" y="50"/>
                </a:lnTo>
                <a:lnTo>
                  <a:pt x="244" y="51"/>
                </a:lnTo>
                <a:lnTo>
                  <a:pt x="243" y="53"/>
                </a:lnTo>
                <a:lnTo>
                  <a:pt x="242" y="55"/>
                </a:lnTo>
                <a:lnTo>
                  <a:pt x="244" y="63"/>
                </a:lnTo>
                <a:lnTo>
                  <a:pt x="248" y="71"/>
                </a:lnTo>
                <a:lnTo>
                  <a:pt x="254" y="80"/>
                </a:lnTo>
                <a:lnTo>
                  <a:pt x="257" y="90"/>
                </a:lnTo>
                <a:lnTo>
                  <a:pt x="258" y="94"/>
                </a:lnTo>
                <a:lnTo>
                  <a:pt x="259" y="98"/>
                </a:lnTo>
                <a:lnTo>
                  <a:pt x="260" y="105"/>
                </a:lnTo>
                <a:lnTo>
                  <a:pt x="261" y="113"/>
                </a:lnTo>
                <a:lnTo>
                  <a:pt x="261" y="179"/>
                </a:lnTo>
                <a:lnTo>
                  <a:pt x="262" y="187"/>
                </a:lnTo>
                <a:lnTo>
                  <a:pt x="262" y="196"/>
                </a:lnTo>
                <a:lnTo>
                  <a:pt x="262" y="202"/>
                </a:lnTo>
                <a:lnTo>
                  <a:pt x="254" y="205"/>
                </a:lnTo>
                <a:lnTo>
                  <a:pt x="251" y="205"/>
                </a:lnTo>
                <a:lnTo>
                  <a:pt x="249" y="207"/>
                </a:lnTo>
                <a:lnTo>
                  <a:pt x="248" y="213"/>
                </a:lnTo>
                <a:lnTo>
                  <a:pt x="248" y="227"/>
                </a:lnTo>
                <a:lnTo>
                  <a:pt x="257" y="435"/>
                </a:lnTo>
                <a:lnTo>
                  <a:pt x="256" y="435"/>
                </a:lnTo>
              </a:path>
            </a:pathLst>
          </a:custGeom>
          <a:solidFill>
            <a:srgbClr val="732710"/>
          </a:solidFill>
          <a:ln cap="rnd" cmpd="sng" w="12700">
            <a:solidFill>
              <a:srgbClr val="7327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64"/>
          <p:cNvSpPr/>
          <p:nvPr/>
        </p:nvSpPr>
        <p:spPr>
          <a:xfrm>
            <a:off x="6526213" y="2016125"/>
            <a:ext cx="36512" cy="654050"/>
          </a:xfrm>
          <a:custGeom>
            <a:rect b="b" l="l" r="r" t="t"/>
            <a:pathLst>
              <a:path extrusionOk="0" h="412" w="23">
                <a:moveTo>
                  <a:pt x="0" y="0"/>
                </a:moveTo>
                <a:lnTo>
                  <a:pt x="8" y="8"/>
                </a:lnTo>
                <a:lnTo>
                  <a:pt x="10" y="17"/>
                </a:lnTo>
                <a:lnTo>
                  <a:pt x="12" y="27"/>
                </a:lnTo>
                <a:lnTo>
                  <a:pt x="12" y="40"/>
                </a:lnTo>
                <a:lnTo>
                  <a:pt x="18" y="48"/>
                </a:lnTo>
                <a:lnTo>
                  <a:pt x="18" y="82"/>
                </a:lnTo>
                <a:lnTo>
                  <a:pt x="22" y="88"/>
                </a:lnTo>
                <a:lnTo>
                  <a:pt x="22" y="174"/>
                </a:lnTo>
                <a:lnTo>
                  <a:pt x="20" y="180"/>
                </a:lnTo>
                <a:lnTo>
                  <a:pt x="17" y="183"/>
                </a:lnTo>
                <a:lnTo>
                  <a:pt x="14" y="187"/>
                </a:lnTo>
                <a:lnTo>
                  <a:pt x="12" y="195"/>
                </a:lnTo>
                <a:lnTo>
                  <a:pt x="12" y="411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64"/>
          <p:cNvSpPr/>
          <p:nvPr/>
        </p:nvSpPr>
        <p:spPr>
          <a:xfrm>
            <a:off x="6237288" y="2665413"/>
            <a:ext cx="400050" cy="34925"/>
          </a:xfrm>
          <a:custGeom>
            <a:rect b="b" l="l" r="r" t="t"/>
            <a:pathLst>
              <a:path extrusionOk="0" h="22" w="252">
                <a:moveTo>
                  <a:pt x="251" y="21"/>
                </a:moveTo>
                <a:lnTo>
                  <a:pt x="250" y="21"/>
                </a:lnTo>
                <a:lnTo>
                  <a:pt x="247" y="16"/>
                </a:lnTo>
                <a:lnTo>
                  <a:pt x="240" y="13"/>
                </a:lnTo>
                <a:lnTo>
                  <a:pt x="229" y="9"/>
                </a:lnTo>
                <a:lnTo>
                  <a:pt x="213" y="6"/>
                </a:lnTo>
                <a:lnTo>
                  <a:pt x="195" y="3"/>
                </a:lnTo>
                <a:lnTo>
                  <a:pt x="174" y="1"/>
                </a:lnTo>
                <a:lnTo>
                  <a:pt x="150" y="0"/>
                </a:lnTo>
                <a:lnTo>
                  <a:pt x="125" y="0"/>
                </a:lnTo>
                <a:lnTo>
                  <a:pt x="100" y="0"/>
                </a:lnTo>
                <a:lnTo>
                  <a:pt x="76" y="1"/>
                </a:lnTo>
                <a:lnTo>
                  <a:pt x="55" y="3"/>
                </a:lnTo>
                <a:lnTo>
                  <a:pt x="37" y="6"/>
                </a:lnTo>
                <a:lnTo>
                  <a:pt x="21" y="9"/>
                </a:lnTo>
                <a:lnTo>
                  <a:pt x="10" y="13"/>
                </a:lnTo>
                <a:lnTo>
                  <a:pt x="3" y="16"/>
                </a:lnTo>
                <a:lnTo>
                  <a:pt x="0" y="21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64"/>
          <p:cNvSpPr/>
          <p:nvPr/>
        </p:nvSpPr>
        <p:spPr>
          <a:xfrm>
            <a:off x="5905500" y="5781675"/>
            <a:ext cx="12700" cy="246063"/>
          </a:xfrm>
          <a:custGeom>
            <a:rect b="b" l="l" r="r" t="t"/>
            <a:pathLst>
              <a:path extrusionOk="0" h="155" w="8">
                <a:moveTo>
                  <a:pt x="0" y="0"/>
                </a:moveTo>
                <a:lnTo>
                  <a:pt x="0" y="129"/>
                </a:lnTo>
                <a:lnTo>
                  <a:pt x="1" y="134"/>
                </a:lnTo>
                <a:lnTo>
                  <a:pt x="3" y="140"/>
                </a:lnTo>
                <a:lnTo>
                  <a:pt x="5" y="148"/>
                </a:lnTo>
                <a:lnTo>
                  <a:pt x="7" y="154"/>
                </a:lnTo>
                <a:lnTo>
                  <a:pt x="0" y="0"/>
                </a:lnTo>
              </a:path>
            </a:pathLst>
          </a:custGeom>
          <a:solidFill>
            <a:srgbClr val="B8B8B8"/>
          </a:solidFill>
          <a:ln cap="rnd" cmpd="sng" w="12700">
            <a:solidFill>
              <a:srgbClr val="B8B8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64"/>
          <p:cNvSpPr/>
          <p:nvPr/>
        </p:nvSpPr>
        <p:spPr>
          <a:xfrm>
            <a:off x="5886450" y="4162425"/>
            <a:ext cx="1095375" cy="1654175"/>
          </a:xfrm>
          <a:custGeom>
            <a:rect b="b" l="l" r="r" t="t"/>
            <a:pathLst>
              <a:path extrusionOk="0" h="1042" w="690">
                <a:moveTo>
                  <a:pt x="689" y="1006"/>
                </a:moveTo>
                <a:lnTo>
                  <a:pt x="688" y="1009"/>
                </a:lnTo>
                <a:lnTo>
                  <a:pt x="683" y="1012"/>
                </a:lnTo>
                <a:lnTo>
                  <a:pt x="674" y="1015"/>
                </a:lnTo>
                <a:lnTo>
                  <a:pt x="661" y="1017"/>
                </a:lnTo>
                <a:lnTo>
                  <a:pt x="647" y="1021"/>
                </a:lnTo>
                <a:lnTo>
                  <a:pt x="629" y="1024"/>
                </a:lnTo>
                <a:lnTo>
                  <a:pt x="609" y="1026"/>
                </a:lnTo>
                <a:lnTo>
                  <a:pt x="586" y="1029"/>
                </a:lnTo>
                <a:lnTo>
                  <a:pt x="561" y="1032"/>
                </a:lnTo>
                <a:lnTo>
                  <a:pt x="534" y="1034"/>
                </a:lnTo>
                <a:lnTo>
                  <a:pt x="505" y="1036"/>
                </a:lnTo>
                <a:lnTo>
                  <a:pt x="475" y="1038"/>
                </a:lnTo>
                <a:lnTo>
                  <a:pt x="442" y="1039"/>
                </a:lnTo>
                <a:lnTo>
                  <a:pt x="409" y="1040"/>
                </a:lnTo>
                <a:lnTo>
                  <a:pt x="374" y="1041"/>
                </a:lnTo>
                <a:lnTo>
                  <a:pt x="338" y="1041"/>
                </a:lnTo>
                <a:lnTo>
                  <a:pt x="302" y="1041"/>
                </a:lnTo>
                <a:lnTo>
                  <a:pt x="267" y="1040"/>
                </a:lnTo>
                <a:lnTo>
                  <a:pt x="234" y="1039"/>
                </a:lnTo>
                <a:lnTo>
                  <a:pt x="203" y="1038"/>
                </a:lnTo>
                <a:lnTo>
                  <a:pt x="174" y="1036"/>
                </a:lnTo>
                <a:lnTo>
                  <a:pt x="145" y="1034"/>
                </a:lnTo>
                <a:lnTo>
                  <a:pt x="120" y="1032"/>
                </a:lnTo>
                <a:lnTo>
                  <a:pt x="96" y="1029"/>
                </a:lnTo>
                <a:lnTo>
                  <a:pt x="75" y="1026"/>
                </a:lnTo>
                <a:lnTo>
                  <a:pt x="56" y="1024"/>
                </a:lnTo>
                <a:lnTo>
                  <a:pt x="39" y="1021"/>
                </a:lnTo>
                <a:lnTo>
                  <a:pt x="25" y="1017"/>
                </a:lnTo>
                <a:lnTo>
                  <a:pt x="15" y="1015"/>
                </a:lnTo>
                <a:lnTo>
                  <a:pt x="6" y="1012"/>
                </a:lnTo>
                <a:lnTo>
                  <a:pt x="2" y="1009"/>
                </a:lnTo>
                <a:lnTo>
                  <a:pt x="0" y="1006"/>
                </a:lnTo>
                <a:lnTo>
                  <a:pt x="0" y="0"/>
                </a:lnTo>
                <a:lnTo>
                  <a:pt x="689" y="0"/>
                </a:lnTo>
                <a:lnTo>
                  <a:pt x="689" y="1006"/>
                </a:lnTo>
              </a:path>
            </a:pathLst>
          </a:custGeom>
          <a:solidFill>
            <a:srgbClr val="FFCC99"/>
          </a:solidFill>
          <a:ln cap="rnd" cmpd="sng" w="12700">
            <a:solidFill>
              <a:srgbClr val="7327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64"/>
          <p:cNvSpPr/>
          <p:nvPr/>
        </p:nvSpPr>
        <p:spPr>
          <a:xfrm>
            <a:off x="6229350" y="2301875"/>
            <a:ext cx="414338" cy="26988"/>
          </a:xfrm>
          <a:custGeom>
            <a:rect b="b" l="l" r="r" t="t"/>
            <a:pathLst>
              <a:path extrusionOk="0" h="17" w="261">
                <a:moveTo>
                  <a:pt x="0" y="16"/>
                </a:moveTo>
                <a:lnTo>
                  <a:pt x="8" y="12"/>
                </a:lnTo>
                <a:lnTo>
                  <a:pt x="19" y="7"/>
                </a:lnTo>
                <a:lnTo>
                  <a:pt x="32" y="5"/>
                </a:lnTo>
                <a:lnTo>
                  <a:pt x="48" y="2"/>
                </a:lnTo>
                <a:lnTo>
                  <a:pt x="66" y="0"/>
                </a:lnTo>
                <a:lnTo>
                  <a:pt x="87" y="0"/>
                </a:lnTo>
                <a:lnTo>
                  <a:pt x="108" y="0"/>
                </a:lnTo>
                <a:lnTo>
                  <a:pt x="130" y="0"/>
                </a:lnTo>
                <a:lnTo>
                  <a:pt x="153" y="0"/>
                </a:lnTo>
                <a:lnTo>
                  <a:pt x="174" y="0"/>
                </a:lnTo>
                <a:lnTo>
                  <a:pt x="194" y="0"/>
                </a:lnTo>
                <a:lnTo>
                  <a:pt x="212" y="2"/>
                </a:lnTo>
                <a:lnTo>
                  <a:pt x="228" y="4"/>
                </a:lnTo>
                <a:lnTo>
                  <a:pt x="241" y="7"/>
                </a:lnTo>
                <a:lnTo>
                  <a:pt x="252" y="11"/>
                </a:lnTo>
                <a:lnTo>
                  <a:pt x="260" y="15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64"/>
          <p:cNvSpPr/>
          <p:nvPr/>
        </p:nvSpPr>
        <p:spPr>
          <a:xfrm>
            <a:off x="6257925" y="2082800"/>
            <a:ext cx="355600" cy="15875"/>
          </a:xfrm>
          <a:custGeom>
            <a:rect b="b" l="l" r="r" t="t"/>
            <a:pathLst>
              <a:path extrusionOk="0" h="10" w="224">
                <a:moveTo>
                  <a:pt x="0" y="9"/>
                </a:moveTo>
                <a:lnTo>
                  <a:pt x="11" y="7"/>
                </a:lnTo>
                <a:lnTo>
                  <a:pt x="22" y="5"/>
                </a:lnTo>
                <a:lnTo>
                  <a:pt x="34" y="3"/>
                </a:lnTo>
                <a:lnTo>
                  <a:pt x="48" y="1"/>
                </a:lnTo>
                <a:lnTo>
                  <a:pt x="63" y="0"/>
                </a:lnTo>
                <a:lnTo>
                  <a:pt x="79" y="0"/>
                </a:lnTo>
                <a:lnTo>
                  <a:pt x="95" y="0"/>
                </a:lnTo>
                <a:lnTo>
                  <a:pt x="112" y="0"/>
                </a:lnTo>
                <a:lnTo>
                  <a:pt x="129" y="0"/>
                </a:lnTo>
                <a:lnTo>
                  <a:pt x="146" y="0"/>
                </a:lnTo>
                <a:lnTo>
                  <a:pt x="161" y="0"/>
                </a:lnTo>
                <a:lnTo>
                  <a:pt x="176" y="1"/>
                </a:lnTo>
                <a:lnTo>
                  <a:pt x="190" y="3"/>
                </a:lnTo>
                <a:lnTo>
                  <a:pt x="202" y="5"/>
                </a:lnTo>
                <a:lnTo>
                  <a:pt x="213" y="7"/>
                </a:lnTo>
                <a:lnTo>
                  <a:pt x="223" y="9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64"/>
          <p:cNvSpPr/>
          <p:nvPr/>
        </p:nvSpPr>
        <p:spPr>
          <a:xfrm>
            <a:off x="6261100" y="2008188"/>
            <a:ext cx="176213" cy="49212"/>
          </a:xfrm>
          <a:custGeom>
            <a:rect b="b" l="l" r="r" t="t"/>
            <a:pathLst>
              <a:path extrusionOk="0" h="31" w="111">
                <a:moveTo>
                  <a:pt x="0" y="30"/>
                </a:moveTo>
                <a:lnTo>
                  <a:pt x="3" y="22"/>
                </a:lnTo>
                <a:lnTo>
                  <a:pt x="9" y="16"/>
                </a:lnTo>
                <a:lnTo>
                  <a:pt x="19" y="11"/>
                </a:lnTo>
                <a:lnTo>
                  <a:pt x="32" y="6"/>
                </a:lnTo>
                <a:lnTo>
                  <a:pt x="48" y="4"/>
                </a:lnTo>
                <a:lnTo>
                  <a:pt x="67" y="1"/>
                </a:lnTo>
                <a:lnTo>
                  <a:pt x="88" y="0"/>
                </a:lnTo>
                <a:lnTo>
                  <a:pt x="110" y="0"/>
                </a:lnTo>
              </a:path>
            </a:pathLst>
          </a:custGeom>
          <a:noFill/>
          <a:ln cap="rnd" cmpd="sng" w="127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64"/>
          <p:cNvSpPr/>
          <p:nvPr/>
        </p:nvSpPr>
        <p:spPr>
          <a:xfrm>
            <a:off x="6435725" y="2008188"/>
            <a:ext cx="176213" cy="49212"/>
          </a:xfrm>
          <a:custGeom>
            <a:rect b="b" l="l" r="r" t="t"/>
            <a:pathLst>
              <a:path extrusionOk="0" h="31" w="111">
                <a:moveTo>
                  <a:pt x="0" y="0"/>
                </a:moveTo>
                <a:lnTo>
                  <a:pt x="22" y="0"/>
                </a:lnTo>
                <a:lnTo>
                  <a:pt x="43" y="1"/>
                </a:lnTo>
                <a:lnTo>
                  <a:pt x="62" y="4"/>
                </a:lnTo>
                <a:lnTo>
                  <a:pt x="78" y="6"/>
                </a:lnTo>
                <a:lnTo>
                  <a:pt x="91" y="11"/>
                </a:lnTo>
                <a:lnTo>
                  <a:pt x="101" y="16"/>
                </a:lnTo>
                <a:lnTo>
                  <a:pt x="107" y="22"/>
                </a:lnTo>
                <a:lnTo>
                  <a:pt x="110" y="30"/>
                </a:lnTo>
              </a:path>
            </a:pathLst>
          </a:custGeom>
          <a:noFill/>
          <a:ln cap="rnd" cmpd="sng" w="127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64"/>
          <p:cNvSpPr/>
          <p:nvPr/>
        </p:nvSpPr>
        <p:spPr>
          <a:xfrm>
            <a:off x="7326313" y="4148138"/>
            <a:ext cx="909637" cy="806450"/>
          </a:xfrm>
          <a:custGeom>
            <a:rect b="b" l="l" r="r" t="t"/>
            <a:pathLst>
              <a:path extrusionOk="0" h="508" w="573">
                <a:moveTo>
                  <a:pt x="328" y="507"/>
                </a:moveTo>
                <a:lnTo>
                  <a:pt x="367" y="484"/>
                </a:lnTo>
                <a:lnTo>
                  <a:pt x="403" y="461"/>
                </a:lnTo>
                <a:lnTo>
                  <a:pt x="435" y="433"/>
                </a:lnTo>
                <a:lnTo>
                  <a:pt x="464" y="404"/>
                </a:lnTo>
                <a:lnTo>
                  <a:pt x="487" y="376"/>
                </a:lnTo>
                <a:lnTo>
                  <a:pt x="509" y="344"/>
                </a:lnTo>
                <a:lnTo>
                  <a:pt x="526" y="312"/>
                </a:lnTo>
                <a:lnTo>
                  <a:pt x="541" y="278"/>
                </a:lnTo>
                <a:lnTo>
                  <a:pt x="552" y="244"/>
                </a:lnTo>
                <a:lnTo>
                  <a:pt x="561" y="210"/>
                </a:lnTo>
                <a:lnTo>
                  <a:pt x="567" y="174"/>
                </a:lnTo>
                <a:lnTo>
                  <a:pt x="571" y="138"/>
                </a:lnTo>
                <a:lnTo>
                  <a:pt x="569" y="104"/>
                </a:lnTo>
                <a:lnTo>
                  <a:pt x="569" y="68"/>
                </a:lnTo>
                <a:lnTo>
                  <a:pt x="572" y="34"/>
                </a:lnTo>
                <a:lnTo>
                  <a:pt x="569" y="0"/>
                </a:lnTo>
                <a:lnTo>
                  <a:pt x="568" y="0"/>
                </a:lnTo>
                <a:lnTo>
                  <a:pt x="6" y="0"/>
                </a:lnTo>
                <a:lnTo>
                  <a:pt x="4" y="0"/>
                </a:lnTo>
                <a:lnTo>
                  <a:pt x="2" y="34"/>
                </a:lnTo>
                <a:lnTo>
                  <a:pt x="0" y="68"/>
                </a:lnTo>
                <a:lnTo>
                  <a:pt x="0" y="104"/>
                </a:lnTo>
                <a:lnTo>
                  <a:pt x="3" y="138"/>
                </a:lnTo>
                <a:lnTo>
                  <a:pt x="6" y="174"/>
                </a:lnTo>
                <a:lnTo>
                  <a:pt x="13" y="210"/>
                </a:lnTo>
                <a:lnTo>
                  <a:pt x="23" y="244"/>
                </a:lnTo>
                <a:lnTo>
                  <a:pt x="34" y="278"/>
                </a:lnTo>
                <a:lnTo>
                  <a:pt x="48" y="312"/>
                </a:lnTo>
                <a:lnTo>
                  <a:pt x="66" y="344"/>
                </a:lnTo>
                <a:lnTo>
                  <a:pt x="87" y="376"/>
                </a:lnTo>
                <a:lnTo>
                  <a:pt x="112" y="404"/>
                </a:lnTo>
                <a:lnTo>
                  <a:pt x="139" y="433"/>
                </a:lnTo>
                <a:lnTo>
                  <a:pt x="170" y="461"/>
                </a:lnTo>
                <a:lnTo>
                  <a:pt x="207" y="484"/>
                </a:lnTo>
                <a:lnTo>
                  <a:pt x="247" y="507"/>
                </a:lnTo>
                <a:lnTo>
                  <a:pt x="261" y="505"/>
                </a:lnTo>
                <a:lnTo>
                  <a:pt x="275" y="504"/>
                </a:lnTo>
                <a:lnTo>
                  <a:pt x="289" y="504"/>
                </a:lnTo>
                <a:lnTo>
                  <a:pt x="302" y="504"/>
                </a:lnTo>
                <a:lnTo>
                  <a:pt x="312" y="505"/>
                </a:lnTo>
                <a:lnTo>
                  <a:pt x="321" y="506"/>
                </a:lnTo>
                <a:lnTo>
                  <a:pt x="326" y="507"/>
                </a:lnTo>
                <a:lnTo>
                  <a:pt x="328" y="507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64"/>
          <p:cNvSpPr/>
          <p:nvPr/>
        </p:nvSpPr>
        <p:spPr>
          <a:xfrm>
            <a:off x="7402513" y="3822700"/>
            <a:ext cx="755650" cy="30163"/>
          </a:xfrm>
          <a:custGeom>
            <a:rect b="b" l="l" r="r" t="t"/>
            <a:pathLst>
              <a:path extrusionOk="0" h="19" w="476">
                <a:moveTo>
                  <a:pt x="475" y="0"/>
                </a:moveTo>
                <a:lnTo>
                  <a:pt x="474" y="2"/>
                </a:lnTo>
                <a:lnTo>
                  <a:pt x="471" y="3"/>
                </a:lnTo>
                <a:lnTo>
                  <a:pt x="464" y="5"/>
                </a:lnTo>
                <a:lnTo>
                  <a:pt x="456" y="7"/>
                </a:lnTo>
                <a:lnTo>
                  <a:pt x="446" y="9"/>
                </a:lnTo>
                <a:lnTo>
                  <a:pt x="435" y="10"/>
                </a:lnTo>
                <a:lnTo>
                  <a:pt x="421" y="11"/>
                </a:lnTo>
                <a:lnTo>
                  <a:pt x="406" y="12"/>
                </a:lnTo>
                <a:lnTo>
                  <a:pt x="389" y="14"/>
                </a:lnTo>
                <a:lnTo>
                  <a:pt x="371" y="15"/>
                </a:lnTo>
                <a:lnTo>
                  <a:pt x="350" y="16"/>
                </a:lnTo>
                <a:lnTo>
                  <a:pt x="330" y="17"/>
                </a:lnTo>
                <a:lnTo>
                  <a:pt x="308" y="17"/>
                </a:lnTo>
                <a:lnTo>
                  <a:pt x="286" y="17"/>
                </a:lnTo>
                <a:lnTo>
                  <a:pt x="262" y="18"/>
                </a:lnTo>
                <a:lnTo>
                  <a:pt x="237" y="18"/>
                </a:lnTo>
                <a:lnTo>
                  <a:pt x="238" y="18"/>
                </a:lnTo>
                <a:lnTo>
                  <a:pt x="214" y="18"/>
                </a:lnTo>
                <a:lnTo>
                  <a:pt x="190" y="17"/>
                </a:lnTo>
                <a:lnTo>
                  <a:pt x="167" y="17"/>
                </a:lnTo>
                <a:lnTo>
                  <a:pt x="145" y="17"/>
                </a:lnTo>
                <a:lnTo>
                  <a:pt x="125" y="16"/>
                </a:lnTo>
                <a:lnTo>
                  <a:pt x="105" y="15"/>
                </a:lnTo>
                <a:lnTo>
                  <a:pt x="86" y="14"/>
                </a:lnTo>
                <a:lnTo>
                  <a:pt x="70" y="12"/>
                </a:lnTo>
                <a:lnTo>
                  <a:pt x="55" y="11"/>
                </a:lnTo>
                <a:lnTo>
                  <a:pt x="41" y="10"/>
                </a:lnTo>
                <a:lnTo>
                  <a:pt x="29" y="9"/>
                </a:lnTo>
                <a:lnTo>
                  <a:pt x="19" y="7"/>
                </a:lnTo>
                <a:lnTo>
                  <a:pt x="11" y="5"/>
                </a:lnTo>
                <a:lnTo>
                  <a:pt x="5" y="3"/>
                </a:lnTo>
                <a:lnTo>
                  <a:pt x="1" y="2"/>
                </a:lnTo>
                <a:lnTo>
                  <a:pt x="0" y="0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64"/>
          <p:cNvSpPr/>
          <p:nvPr/>
        </p:nvSpPr>
        <p:spPr>
          <a:xfrm>
            <a:off x="7854950" y="3997325"/>
            <a:ext cx="263525" cy="415925"/>
          </a:xfrm>
          <a:custGeom>
            <a:rect b="b" l="l" r="r" t="t"/>
            <a:pathLst>
              <a:path extrusionOk="0" h="262" w="166">
                <a:moveTo>
                  <a:pt x="152" y="0"/>
                </a:moveTo>
                <a:lnTo>
                  <a:pt x="157" y="38"/>
                </a:lnTo>
                <a:lnTo>
                  <a:pt x="162" y="87"/>
                </a:lnTo>
                <a:lnTo>
                  <a:pt x="165" y="151"/>
                </a:lnTo>
                <a:lnTo>
                  <a:pt x="161" y="233"/>
                </a:lnTo>
                <a:lnTo>
                  <a:pt x="136" y="234"/>
                </a:lnTo>
                <a:lnTo>
                  <a:pt x="115" y="236"/>
                </a:lnTo>
                <a:lnTo>
                  <a:pt x="95" y="237"/>
                </a:lnTo>
                <a:lnTo>
                  <a:pt x="79" y="239"/>
                </a:lnTo>
                <a:lnTo>
                  <a:pt x="65" y="242"/>
                </a:lnTo>
                <a:lnTo>
                  <a:pt x="53" y="245"/>
                </a:lnTo>
                <a:lnTo>
                  <a:pt x="43" y="247"/>
                </a:lnTo>
                <a:lnTo>
                  <a:pt x="35" y="250"/>
                </a:lnTo>
                <a:lnTo>
                  <a:pt x="29" y="253"/>
                </a:lnTo>
                <a:lnTo>
                  <a:pt x="24" y="255"/>
                </a:lnTo>
                <a:lnTo>
                  <a:pt x="21" y="257"/>
                </a:lnTo>
                <a:lnTo>
                  <a:pt x="17" y="259"/>
                </a:lnTo>
                <a:lnTo>
                  <a:pt x="15" y="260"/>
                </a:lnTo>
                <a:lnTo>
                  <a:pt x="14" y="261"/>
                </a:lnTo>
                <a:lnTo>
                  <a:pt x="12" y="261"/>
                </a:lnTo>
                <a:lnTo>
                  <a:pt x="10" y="260"/>
                </a:lnTo>
                <a:lnTo>
                  <a:pt x="12" y="237"/>
                </a:lnTo>
                <a:lnTo>
                  <a:pt x="13" y="202"/>
                </a:lnTo>
                <a:lnTo>
                  <a:pt x="13" y="162"/>
                </a:lnTo>
                <a:lnTo>
                  <a:pt x="9" y="126"/>
                </a:lnTo>
                <a:lnTo>
                  <a:pt x="4" y="91"/>
                </a:lnTo>
                <a:lnTo>
                  <a:pt x="1" y="63"/>
                </a:lnTo>
                <a:lnTo>
                  <a:pt x="0" y="39"/>
                </a:lnTo>
                <a:lnTo>
                  <a:pt x="0" y="17"/>
                </a:lnTo>
                <a:lnTo>
                  <a:pt x="7" y="17"/>
                </a:lnTo>
                <a:lnTo>
                  <a:pt x="16" y="17"/>
                </a:lnTo>
                <a:lnTo>
                  <a:pt x="25" y="16"/>
                </a:lnTo>
                <a:lnTo>
                  <a:pt x="34" y="15"/>
                </a:lnTo>
                <a:lnTo>
                  <a:pt x="43" y="14"/>
                </a:lnTo>
                <a:lnTo>
                  <a:pt x="53" y="13"/>
                </a:lnTo>
                <a:lnTo>
                  <a:pt x="63" y="11"/>
                </a:lnTo>
                <a:lnTo>
                  <a:pt x="72" y="9"/>
                </a:lnTo>
                <a:lnTo>
                  <a:pt x="83" y="8"/>
                </a:lnTo>
                <a:lnTo>
                  <a:pt x="93" y="6"/>
                </a:lnTo>
                <a:lnTo>
                  <a:pt x="103" y="4"/>
                </a:lnTo>
                <a:lnTo>
                  <a:pt x="113" y="2"/>
                </a:lnTo>
                <a:lnTo>
                  <a:pt x="123" y="1"/>
                </a:lnTo>
                <a:lnTo>
                  <a:pt x="133" y="1"/>
                </a:lnTo>
                <a:lnTo>
                  <a:pt x="143" y="0"/>
                </a:lnTo>
                <a:lnTo>
                  <a:pt x="152" y="0"/>
                </a:lnTo>
              </a:path>
            </a:pathLst>
          </a:custGeom>
          <a:solidFill>
            <a:srgbClr val="FFFFFF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64"/>
          <p:cNvSpPr/>
          <p:nvPr/>
        </p:nvSpPr>
        <p:spPr>
          <a:xfrm>
            <a:off x="7864475" y="4095750"/>
            <a:ext cx="246063" cy="38100"/>
          </a:xfrm>
          <a:custGeom>
            <a:rect b="b" l="l" r="r" t="t"/>
            <a:pathLst>
              <a:path extrusionOk="0" h="24" w="155">
                <a:moveTo>
                  <a:pt x="0" y="23"/>
                </a:moveTo>
                <a:lnTo>
                  <a:pt x="9" y="20"/>
                </a:lnTo>
                <a:lnTo>
                  <a:pt x="19" y="18"/>
                </a:lnTo>
                <a:lnTo>
                  <a:pt x="28" y="16"/>
                </a:lnTo>
                <a:lnTo>
                  <a:pt x="37" y="13"/>
                </a:lnTo>
                <a:lnTo>
                  <a:pt x="47" y="11"/>
                </a:lnTo>
                <a:lnTo>
                  <a:pt x="56" y="9"/>
                </a:lnTo>
                <a:lnTo>
                  <a:pt x="65" y="7"/>
                </a:lnTo>
                <a:lnTo>
                  <a:pt x="74" y="5"/>
                </a:lnTo>
                <a:lnTo>
                  <a:pt x="84" y="3"/>
                </a:lnTo>
                <a:lnTo>
                  <a:pt x="94" y="3"/>
                </a:lnTo>
                <a:lnTo>
                  <a:pt x="103" y="2"/>
                </a:lnTo>
                <a:lnTo>
                  <a:pt x="113" y="1"/>
                </a:lnTo>
                <a:lnTo>
                  <a:pt x="123" y="0"/>
                </a:lnTo>
                <a:lnTo>
                  <a:pt x="133" y="0"/>
                </a:lnTo>
                <a:lnTo>
                  <a:pt x="144" y="0"/>
                </a:lnTo>
                <a:lnTo>
                  <a:pt x="154" y="0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64"/>
          <p:cNvSpPr/>
          <p:nvPr/>
        </p:nvSpPr>
        <p:spPr>
          <a:xfrm>
            <a:off x="7989888" y="4010025"/>
            <a:ext cx="12700" cy="217488"/>
          </a:xfrm>
          <a:custGeom>
            <a:rect b="b" l="l" r="r" t="t"/>
            <a:pathLst>
              <a:path extrusionOk="0" h="137" w="8">
                <a:moveTo>
                  <a:pt x="0" y="0"/>
                </a:moveTo>
                <a:lnTo>
                  <a:pt x="1" y="38"/>
                </a:lnTo>
                <a:lnTo>
                  <a:pt x="1" y="70"/>
                </a:lnTo>
                <a:lnTo>
                  <a:pt x="4" y="100"/>
                </a:lnTo>
                <a:lnTo>
                  <a:pt x="7" y="136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64"/>
          <p:cNvSpPr/>
          <p:nvPr/>
        </p:nvSpPr>
        <p:spPr>
          <a:xfrm>
            <a:off x="7456488" y="4603750"/>
            <a:ext cx="166687" cy="246063"/>
          </a:xfrm>
          <a:custGeom>
            <a:rect b="b" l="l" r="r" t="t"/>
            <a:pathLst>
              <a:path extrusionOk="0" h="155" w="105">
                <a:moveTo>
                  <a:pt x="0" y="0"/>
                </a:moveTo>
                <a:lnTo>
                  <a:pt x="7" y="17"/>
                </a:lnTo>
                <a:lnTo>
                  <a:pt x="16" y="36"/>
                </a:lnTo>
                <a:lnTo>
                  <a:pt x="27" y="57"/>
                </a:lnTo>
                <a:lnTo>
                  <a:pt x="39" y="79"/>
                </a:lnTo>
                <a:lnTo>
                  <a:pt x="54" y="100"/>
                </a:lnTo>
                <a:lnTo>
                  <a:pt x="70" y="121"/>
                </a:lnTo>
                <a:lnTo>
                  <a:pt x="86" y="138"/>
                </a:lnTo>
                <a:lnTo>
                  <a:pt x="104" y="154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64"/>
          <p:cNvSpPr/>
          <p:nvPr/>
        </p:nvSpPr>
        <p:spPr>
          <a:xfrm>
            <a:off x="7707313" y="4919663"/>
            <a:ext cx="165100" cy="22225"/>
          </a:xfrm>
          <a:custGeom>
            <a:rect b="b" l="l" r="r" t="t"/>
            <a:pathLst>
              <a:path extrusionOk="0" h="14" w="104">
                <a:moveTo>
                  <a:pt x="103" y="0"/>
                </a:moveTo>
                <a:lnTo>
                  <a:pt x="87" y="6"/>
                </a:lnTo>
                <a:lnTo>
                  <a:pt x="73" y="10"/>
                </a:lnTo>
                <a:lnTo>
                  <a:pt x="60" y="13"/>
                </a:lnTo>
                <a:lnTo>
                  <a:pt x="48" y="13"/>
                </a:lnTo>
                <a:lnTo>
                  <a:pt x="36" y="12"/>
                </a:lnTo>
                <a:lnTo>
                  <a:pt x="25" y="9"/>
                </a:lnTo>
                <a:lnTo>
                  <a:pt x="14" y="5"/>
                </a:lnTo>
                <a:lnTo>
                  <a:pt x="0" y="0"/>
                </a:lnTo>
                <a:lnTo>
                  <a:pt x="11" y="3"/>
                </a:lnTo>
                <a:lnTo>
                  <a:pt x="22" y="6"/>
                </a:lnTo>
                <a:lnTo>
                  <a:pt x="35" y="8"/>
                </a:lnTo>
                <a:lnTo>
                  <a:pt x="48" y="9"/>
                </a:lnTo>
                <a:lnTo>
                  <a:pt x="61" y="8"/>
                </a:lnTo>
                <a:lnTo>
                  <a:pt x="74" y="7"/>
                </a:lnTo>
                <a:lnTo>
                  <a:pt x="88" y="4"/>
                </a:lnTo>
                <a:lnTo>
                  <a:pt x="103" y="0"/>
                </a:lnTo>
              </a:path>
            </a:pathLst>
          </a:custGeom>
          <a:solidFill>
            <a:srgbClr val="B8B8B8"/>
          </a:solidFill>
          <a:ln cap="rnd" cmpd="sng" w="12700">
            <a:solidFill>
              <a:srgbClr val="B8B8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64"/>
          <p:cNvSpPr/>
          <p:nvPr/>
        </p:nvSpPr>
        <p:spPr>
          <a:xfrm>
            <a:off x="7713663" y="4959350"/>
            <a:ext cx="134937" cy="74613"/>
          </a:xfrm>
          <a:custGeom>
            <a:rect b="b" l="l" r="r" t="t"/>
            <a:pathLst>
              <a:path extrusionOk="0" h="47" w="85">
                <a:moveTo>
                  <a:pt x="42" y="46"/>
                </a:moveTo>
                <a:lnTo>
                  <a:pt x="50" y="45"/>
                </a:lnTo>
                <a:lnTo>
                  <a:pt x="58" y="44"/>
                </a:lnTo>
                <a:lnTo>
                  <a:pt x="65" y="42"/>
                </a:lnTo>
                <a:lnTo>
                  <a:pt x="71" y="39"/>
                </a:lnTo>
                <a:lnTo>
                  <a:pt x="77" y="35"/>
                </a:lnTo>
                <a:lnTo>
                  <a:pt x="80" y="31"/>
                </a:lnTo>
                <a:lnTo>
                  <a:pt x="83" y="27"/>
                </a:lnTo>
                <a:lnTo>
                  <a:pt x="84" y="23"/>
                </a:lnTo>
                <a:lnTo>
                  <a:pt x="83" y="18"/>
                </a:lnTo>
                <a:lnTo>
                  <a:pt x="80" y="14"/>
                </a:lnTo>
                <a:lnTo>
                  <a:pt x="77" y="11"/>
                </a:lnTo>
                <a:lnTo>
                  <a:pt x="71" y="6"/>
                </a:lnTo>
                <a:lnTo>
                  <a:pt x="65" y="4"/>
                </a:lnTo>
                <a:lnTo>
                  <a:pt x="58" y="2"/>
                </a:lnTo>
                <a:lnTo>
                  <a:pt x="50" y="1"/>
                </a:lnTo>
                <a:lnTo>
                  <a:pt x="42" y="0"/>
                </a:lnTo>
                <a:lnTo>
                  <a:pt x="34" y="1"/>
                </a:lnTo>
                <a:lnTo>
                  <a:pt x="25" y="2"/>
                </a:lnTo>
                <a:lnTo>
                  <a:pt x="19" y="4"/>
                </a:lnTo>
                <a:lnTo>
                  <a:pt x="12" y="6"/>
                </a:lnTo>
                <a:lnTo>
                  <a:pt x="7" y="11"/>
                </a:lnTo>
                <a:lnTo>
                  <a:pt x="4" y="14"/>
                </a:lnTo>
                <a:lnTo>
                  <a:pt x="1" y="18"/>
                </a:lnTo>
                <a:lnTo>
                  <a:pt x="0" y="23"/>
                </a:lnTo>
                <a:lnTo>
                  <a:pt x="1" y="27"/>
                </a:lnTo>
                <a:lnTo>
                  <a:pt x="4" y="31"/>
                </a:lnTo>
                <a:lnTo>
                  <a:pt x="7" y="35"/>
                </a:lnTo>
                <a:lnTo>
                  <a:pt x="12" y="39"/>
                </a:lnTo>
                <a:lnTo>
                  <a:pt x="19" y="42"/>
                </a:lnTo>
                <a:lnTo>
                  <a:pt x="25" y="44"/>
                </a:lnTo>
                <a:lnTo>
                  <a:pt x="34" y="45"/>
                </a:lnTo>
                <a:lnTo>
                  <a:pt x="42" y="46"/>
                </a:lnTo>
              </a:path>
            </a:pathLst>
          </a:custGeom>
          <a:solidFill>
            <a:srgbClr val="B6B6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64"/>
          <p:cNvSpPr/>
          <p:nvPr/>
        </p:nvSpPr>
        <p:spPr>
          <a:xfrm>
            <a:off x="7791450" y="5041900"/>
            <a:ext cx="57150" cy="827088"/>
          </a:xfrm>
          <a:custGeom>
            <a:rect b="b" l="l" r="r" t="t"/>
            <a:pathLst>
              <a:path extrusionOk="0" h="521" w="36">
                <a:moveTo>
                  <a:pt x="21" y="0"/>
                </a:moveTo>
                <a:lnTo>
                  <a:pt x="19" y="1"/>
                </a:lnTo>
                <a:lnTo>
                  <a:pt x="18" y="2"/>
                </a:lnTo>
                <a:lnTo>
                  <a:pt x="17" y="2"/>
                </a:lnTo>
                <a:lnTo>
                  <a:pt x="16" y="2"/>
                </a:lnTo>
                <a:lnTo>
                  <a:pt x="16" y="3"/>
                </a:lnTo>
                <a:lnTo>
                  <a:pt x="15" y="10"/>
                </a:lnTo>
                <a:lnTo>
                  <a:pt x="14" y="23"/>
                </a:lnTo>
                <a:lnTo>
                  <a:pt x="4" y="134"/>
                </a:lnTo>
                <a:lnTo>
                  <a:pt x="1" y="289"/>
                </a:lnTo>
                <a:lnTo>
                  <a:pt x="0" y="431"/>
                </a:lnTo>
                <a:lnTo>
                  <a:pt x="0" y="509"/>
                </a:lnTo>
                <a:lnTo>
                  <a:pt x="4" y="509"/>
                </a:lnTo>
                <a:lnTo>
                  <a:pt x="9" y="509"/>
                </a:lnTo>
                <a:lnTo>
                  <a:pt x="13" y="510"/>
                </a:lnTo>
                <a:lnTo>
                  <a:pt x="17" y="511"/>
                </a:lnTo>
                <a:lnTo>
                  <a:pt x="21" y="513"/>
                </a:lnTo>
                <a:lnTo>
                  <a:pt x="26" y="514"/>
                </a:lnTo>
                <a:lnTo>
                  <a:pt x="30" y="517"/>
                </a:lnTo>
                <a:lnTo>
                  <a:pt x="35" y="520"/>
                </a:lnTo>
                <a:lnTo>
                  <a:pt x="33" y="500"/>
                </a:lnTo>
                <a:lnTo>
                  <a:pt x="31" y="476"/>
                </a:lnTo>
                <a:lnTo>
                  <a:pt x="28" y="453"/>
                </a:lnTo>
                <a:lnTo>
                  <a:pt x="28" y="443"/>
                </a:lnTo>
                <a:lnTo>
                  <a:pt x="16" y="429"/>
                </a:lnTo>
                <a:lnTo>
                  <a:pt x="13" y="334"/>
                </a:lnTo>
                <a:lnTo>
                  <a:pt x="11" y="210"/>
                </a:lnTo>
                <a:lnTo>
                  <a:pt x="13" y="89"/>
                </a:lnTo>
                <a:lnTo>
                  <a:pt x="21" y="0"/>
                </a:lnTo>
              </a:path>
            </a:pathLst>
          </a:custGeom>
          <a:solidFill>
            <a:srgbClr val="B6B6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64"/>
          <p:cNvSpPr/>
          <p:nvPr/>
        </p:nvSpPr>
        <p:spPr>
          <a:xfrm>
            <a:off x="7537450" y="5946775"/>
            <a:ext cx="487363" cy="95250"/>
          </a:xfrm>
          <a:custGeom>
            <a:rect b="b" l="l" r="r" t="t"/>
            <a:pathLst>
              <a:path extrusionOk="0" h="60" w="307">
                <a:moveTo>
                  <a:pt x="154" y="59"/>
                </a:moveTo>
                <a:lnTo>
                  <a:pt x="130" y="58"/>
                </a:lnTo>
                <a:lnTo>
                  <a:pt x="109" y="56"/>
                </a:lnTo>
                <a:lnTo>
                  <a:pt x="89" y="54"/>
                </a:lnTo>
                <a:lnTo>
                  <a:pt x="71" y="53"/>
                </a:lnTo>
                <a:lnTo>
                  <a:pt x="55" y="51"/>
                </a:lnTo>
                <a:lnTo>
                  <a:pt x="41" y="48"/>
                </a:lnTo>
                <a:lnTo>
                  <a:pt x="28" y="45"/>
                </a:lnTo>
                <a:lnTo>
                  <a:pt x="19" y="43"/>
                </a:lnTo>
                <a:lnTo>
                  <a:pt x="11" y="40"/>
                </a:lnTo>
                <a:lnTo>
                  <a:pt x="5" y="36"/>
                </a:lnTo>
                <a:lnTo>
                  <a:pt x="1" y="34"/>
                </a:lnTo>
                <a:lnTo>
                  <a:pt x="0" y="31"/>
                </a:lnTo>
                <a:lnTo>
                  <a:pt x="2" y="27"/>
                </a:lnTo>
                <a:lnTo>
                  <a:pt x="6" y="25"/>
                </a:lnTo>
                <a:lnTo>
                  <a:pt x="13" y="21"/>
                </a:lnTo>
                <a:lnTo>
                  <a:pt x="21" y="19"/>
                </a:lnTo>
                <a:lnTo>
                  <a:pt x="109" y="0"/>
                </a:lnTo>
                <a:lnTo>
                  <a:pt x="105" y="1"/>
                </a:lnTo>
                <a:lnTo>
                  <a:pt x="105" y="3"/>
                </a:lnTo>
                <a:lnTo>
                  <a:pt x="107" y="5"/>
                </a:lnTo>
                <a:lnTo>
                  <a:pt x="113" y="6"/>
                </a:lnTo>
                <a:lnTo>
                  <a:pt x="119" y="7"/>
                </a:lnTo>
                <a:lnTo>
                  <a:pt x="128" y="8"/>
                </a:lnTo>
                <a:lnTo>
                  <a:pt x="140" y="9"/>
                </a:lnTo>
                <a:lnTo>
                  <a:pt x="154" y="9"/>
                </a:lnTo>
                <a:lnTo>
                  <a:pt x="167" y="9"/>
                </a:lnTo>
                <a:lnTo>
                  <a:pt x="179" y="8"/>
                </a:lnTo>
                <a:lnTo>
                  <a:pt x="188" y="7"/>
                </a:lnTo>
                <a:lnTo>
                  <a:pt x="195" y="6"/>
                </a:lnTo>
                <a:lnTo>
                  <a:pt x="200" y="5"/>
                </a:lnTo>
                <a:lnTo>
                  <a:pt x="203" y="3"/>
                </a:lnTo>
                <a:lnTo>
                  <a:pt x="203" y="1"/>
                </a:lnTo>
                <a:lnTo>
                  <a:pt x="199" y="0"/>
                </a:lnTo>
                <a:lnTo>
                  <a:pt x="286" y="19"/>
                </a:lnTo>
                <a:lnTo>
                  <a:pt x="295" y="21"/>
                </a:lnTo>
                <a:lnTo>
                  <a:pt x="301" y="25"/>
                </a:lnTo>
                <a:lnTo>
                  <a:pt x="305" y="27"/>
                </a:lnTo>
                <a:lnTo>
                  <a:pt x="306" y="31"/>
                </a:lnTo>
                <a:lnTo>
                  <a:pt x="305" y="34"/>
                </a:lnTo>
                <a:lnTo>
                  <a:pt x="301" y="36"/>
                </a:lnTo>
                <a:lnTo>
                  <a:pt x="295" y="40"/>
                </a:lnTo>
                <a:lnTo>
                  <a:pt x="287" y="43"/>
                </a:lnTo>
                <a:lnTo>
                  <a:pt x="278" y="45"/>
                </a:lnTo>
                <a:lnTo>
                  <a:pt x="266" y="48"/>
                </a:lnTo>
                <a:lnTo>
                  <a:pt x="252" y="51"/>
                </a:lnTo>
                <a:lnTo>
                  <a:pt x="235" y="53"/>
                </a:lnTo>
                <a:lnTo>
                  <a:pt x="218" y="54"/>
                </a:lnTo>
                <a:lnTo>
                  <a:pt x="198" y="56"/>
                </a:lnTo>
                <a:lnTo>
                  <a:pt x="177" y="58"/>
                </a:lnTo>
                <a:lnTo>
                  <a:pt x="154" y="59"/>
                </a:lnTo>
              </a:path>
            </a:pathLst>
          </a:custGeom>
          <a:solidFill>
            <a:srgbClr val="B6B6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64"/>
          <p:cNvSpPr/>
          <p:nvPr/>
        </p:nvSpPr>
        <p:spPr>
          <a:xfrm>
            <a:off x="7905750" y="4189413"/>
            <a:ext cx="209550" cy="38100"/>
          </a:xfrm>
          <a:custGeom>
            <a:rect b="b" l="l" r="r" t="t"/>
            <a:pathLst>
              <a:path extrusionOk="0" h="24" w="132">
                <a:moveTo>
                  <a:pt x="0" y="23"/>
                </a:moveTo>
                <a:lnTo>
                  <a:pt x="19" y="17"/>
                </a:lnTo>
                <a:lnTo>
                  <a:pt x="35" y="13"/>
                </a:lnTo>
                <a:lnTo>
                  <a:pt x="47" y="9"/>
                </a:lnTo>
                <a:lnTo>
                  <a:pt x="59" y="5"/>
                </a:lnTo>
                <a:lnTo>
                  <a:pt x="71" y="2"/>
                </a:lnTo>
                <a:lnTo>
                  <a:pt x="86" y="1"/>
                </a:lnTo>
                <a:lnTo>
                  <a:pt x="105" y="0"/>
                </a:lnTo>
                <a:lnTo>
                  <a:pt x="131" y="1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64"/>
          <p:cNvSpPr/>
          <p:nvPr/>
        </p:nvSpPr>
        <p:spPr>
          <a:xfrm>
            <a:off x="7996238" y="4205288"/>
            <a:ext cx="7937" cy="152400"/>
          </a:xfrm>
          <a:custGeom>
            <a:rect b="b" l="l" r="r" t="t"/>
            <a:pathLst>
              <a:path extrusionOk="0" h="96" w="5">
                <a:moveTo>
                  <a:pt x="3" y="0"/>
                </a:moveTo>
                <a:lnTo>
                  <a:pt x="4" y="21"/>
                </a:lnTo>
                <a:lnTo>
                  <a:pt x="4" y="43"/>
                </a:lnTo>
                <a:lnTo>
                  <a:pt x="4" y="68"/>
                </a:lnTo>
                <a:lnTo>
                  <a:pt x="0" y="95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64"/>
          <p:cNvSpPr/>
          <p:nvPr/>
        </p:nvSpPr>
        <p:spPr>
          <a:xfrm>
            <a:off x="7326313" y="3802063"/>
            <a:ext cx="917575" cy="2298700"/>
          </a:xfrm>
          <a:custGeom>
            <a:rect b="b" l="l" r="r" t="t"/>
            <a:pathLst>
              <a:path extrusionOk="0" h="1448" w="578">
                <a:moveTo>
                  <a:pt x="289" y="1447"/>
                </a:moveTo>
                <a:lnTo>
                  <a:pt x="318" y="1447"/>
                </a:lnTo>
                <a:lnTo>
                  <a:pt x="345" y="1447"/>
                </a:lnTo>
                <a:lnTo>
                  <a:pt x="372" y="1446"/>
                </a:lnTo>
                <a:lnTo>
                  <a:pt x="398" y="1445"/>
                </a:lnTo>
                <a:lnTo>
                  <a:pt x="421" y="1443"/>
                </a:lnTo>
                <a:lnTo>
                  <a:pt x="443" y="1441"/>
                </a:lnTo>
                <a:lnTo>
                  <a:pt x="464" y="1439"/>
                </a:lnTo>
                <a:lnTo>
                  <a:pt x="484" y="1437"/>
                </a:lnTo>
                <a:lnTo>
                  <a:pt x="501" y="1433"/>
                </a:lnTo>
                <a:lnTo>
                  <a:pt x="517" y="1431"/>
                </a:lnTo>
                <a:lnTo>
                  <a:pt x="530" y="1427"/>
                </a:lnTo>
                <a:lnTo>
                  <a:pt x="541" y="1423"/>
                </a:lnTo>
                <a:lnTo>
                  <a:pt x="550" y="1420"/>
                </a:lnTo>
                <a:lnTo>
                  <a:pt x="557" y="1416"/>
                </a:lnTo>
                <a:lnTo>
                  <a:pt x="562" y="1412"/>
                </a:lnTo>
                <a:lnTo>
                  <a:pt x="563" y="1408"/>
                </a:lnTo>
                <a:lnTo>
                  <a:pt x="562" y="1402"/>
                </a:lnTo>
                <a:lnTo>
                  <a:pt x="554" y="1398"/>
                </a:lnTo>
                <a:lnTo>
                  <a:pt x="542" y="1393"/>
                </a:lnTo>
                <a:lnTo>
                  <a:pt x="526" y="1388"/>
                </a:lnTo>
                <a:lnTo>
                  <a:pt x="506" y="1384"/>
                </a:lnTo>
                <a:lnTo>
                  <a:pt x="484" y="1380"/>
                </a:lnTo>
                <a:lnTo>
                  <a:pt x="459" y="1376"/>
                </a:lnTo>
                <a:lnTo>
                  <a:pt x="433" y="1373"/>
                </a:lnTo>
                <a:lnTo>
                  <a:pt x="432" y="1373"/>
                </a:lnTo>
                <a:lnTo>
                  <a:pt x="335" y="1351"/>
                </a:lnTo>
                <a:lnTo>
                  <a:pt x="341" y="1337"/>
                </a:lnTo>
                <a:lnTo>
                  <a:pt x="340" y="1326"/>
                </a:lnTo>
                <a:lnTo>
                  <a:pt x="335" y="1314"/>
                </a:lnTo>
                <a:lnTo>
                  <a:pt x="332" y="1294"/>
                </a:lnTo>
                <a:lnTo>
                  <a:pt x="318" y="1144"/>
                </a:lnTo>
                <a:lnTo>
                  <a:pt x="312" y="1004"/>
                </a:lnTo>
                <a:lnTo>
                  <a:pt x="313" y="881"/>
                </a:lnTo>
                <a:lnTo>
                  <a:pt x="322" y="788"/>
                </a:lnTo>
                <a:lnTo>
                  <a:pt x="322" y="785"/>
                </a:lnTo>
                <a:lnTo>
                  <a:pt x="323" y="784"/>
                </a:lnTo>
                <a:lnTo>
                  <a:pt x="324" y="782"/>
                </a:lnTo>
                <a:lnTo>
                  <a:pt x="325" y="781"/>
                </a:lnTo>
                <a:lnTo>
                  <a:pt x="334" y="777"/>
                </a:lnTo>
                <a:lnTo>
                  <a:pt x="340" y="770"/>
                </a:lnTo>
                <a:lnTo>
                  <a:pt x="344" y="764"/>
                </a:lnTo>
                <a:lnTo>
                  <a:pt x="346" y="757"/>
                </a:lnTo>
                <a:lnTo>
                  <a:pt x="345" y="753"/>
                </a:lnTo>
                <a:lnTo>
                  <a:pt x="343" y="749"/>
                </a:lnTo>
                <a:lnTo>
                  <a:pt x="341" y="745"/>
                </a:lnTo>
                <a:lnTo>
                  <a:pt x="338" y="741"/>
                </a:lnTo>
                <a:lnTo>
                  <a:pt x="338" y="742"/>
                </a:lnTo>
                <a:lnTo>
                  <a:pt x="335" y="738"/>
                </a:lnTo>
                <a:lnTo>
                  <a:pt x="335" y="734"/>
                </a:lnTo>
                <a:lnTo>
                  <a:pt x="338" y="729"/>
                </a:lnTo>
                <a:lnTo>
                  <a:pt x="343" y="725"/>
                </a:lnTo>
                <a:lnTo>
                  <a:pt x="349" y="720"/>
                </a:lnTo>
                <a:lnTo>
                  <a:pt x="355" y="716"/>
                </a:lnTo>
                <a:lnTo>
                  <a:pt x="362" y="713"/>
                </a:lnTo>
                <a:lnTo>
                  <a:pt x="368" y="709"/>
                </a:lnTo>
                <a:lnTo>
                  <a:pt x="418" y="675"/>
                </a:lnTo>
                <a:lnTo>
                  <a:pt x="459" y="637"/>
                </a:lnTo>
                <a:lnTo>
                  <a:pt x="493" y="596"/>
                </a:lnTo>
                <a:lnTo>
                  <a:pt x="521" y="553"/>
                </a:lnTo>
                <a:lnTo>
                  <a:pt x="542" y="507"/>
                </a:lnTo>
                <a:lnTo>
                  <a:pt x="558" y="460"/>
                </a:lnTo>
                <a:lnTo>
                  <a:pt x="569" y="412"/>
                </a:lnTo>
                <a:lnTo>
                  <a:pt x="576" y="363"/>
                </a:lnTo>
                <a:lnTo>
                  <a:pt x="577" y="315"/>
                </a:lnTo>
                <a:lnTo>
                  <a:pt x="576" y="267"/>
                </a:lnTo>
                <a:lnTo>
                  <a:pt x="572" y="219"/>
                </a:lnTo>
                <a:lnTo>
                  <a:pt x="566" y="174"/>
                </a:lnTo>
                <a:lnTo>
                  <a:pt x="557" y="132"/>
                </a:lnTo>
                <a:lnTo>
                  <a:pt x="548" y="91"/>
                </a:lnTo>
                <a:lnTo>
                  <a:pt x="537" y="52"/>
                </a:lnTo>
                <a:lnTo>
                  <a:pt x="526" y="18"/>
                </a:lnTo>
                <a:lnTo>
                  <a:pt x="526" y="16"/>
                </a:lnTo>
                <a:lnTo>
                  <a:pt x="522" y="15"/>
                </a:lnTo>
                <a:lnTo>
                  <a:pt x="516" y="13"/>
                </a:lnTo>
                <a:lnTo>
                  <a:pt x="508" y="11"/>
                </a:lnTo>
                <a:lnTo>
                  <a:pt x="498" y="9"/>
                </a:lnTo>
                <a:lnTo>
                  <a:pt x="486" y="8"/>
                </a:lnTo>
                <a:lnTo>
                  <a:pt x="472" y="7"/>
                </a:lnTo>
                <a:lnTo>
                  <a:pt x="457" y="5"/>
                </a:lnTo>
                <a:lnTo>
                  <a:pt x="440" y="4"/>
                </a:lnTo>
                <a:lnTo>
                  <a:pt x="422" y="3"/>
                </a:lnTo>
                <a:lnTo>
                  <a:pt x="402" y="2"/>
                </a:lnTo>
                <a:lnTo>
                  <a:pt x="382" y="2"/>
                </a:lnTo>
                <a:lnTo>
                  <a:pt x="360" y="1"/>
                </a:lnTo>
                <a:lnTo>
                  <a:pt x="337" y="0"/>
                </a:lnTo>
                <a:lnTo>
                  <a:pt x="313" y="0"/>
                </a:lnTo>
                <a:lnTo>
                  <a:pt x="289" y="0"/>
                </a:lnTo>
                <a:lnTo>
                  <a:pt x="264" y="0"/>
                </a:lnTo>
                <a:lnTo>
                  <a:pt x="241" y="0"/>
                </a:lnTo>
                <a:lnTo>
                  <a:pt x="218" y="1"/>
                </a:lnTo>
                <a:lnTo>
                  <a:pt x="197" y="2"/>
                </a:lnTo>
                <a:lnTo>
                  <a:pt x="176" y="2"/>
                </a:lnTo>
                <a:lnTo>
                  <a:pt x="156" y="3"/>
                </a:lnTo>
                <a:lnTo>
                  <a:pt x="138" y="4"/>
                </a:lnTo>
                <a:lnTo>
                  <a:pt x="121" y="5"/>
                </a:lnTo>
                <a:lnTo>
                  <a:pt x="106" y="7"/>
                </a:lnTo>
                <a:lnTo>
                  <a:pt x="92" y="8"/>
                </a:lnTo>
                <a:lnTo>
                  <a:pt x="81" y="9"/>
                </a:lnTo>
                <a:lnTo>
                  <a:pt x="70" y="11"/>
                </a:lnTo>
                <a:lnTo>
                  <a:pt x="62" y="13"/>
                </a:lnTo>
                <a:lnTo>
                  <a:pt x="56" y="15"/>
                </a:lnTo>
                <a:lnTo>
                  <a:pt x="53" y="16"/>
                </a:lnTo>
                <a:lnTo>
                  <a:pt x="52" y="18"/>
                </a:lnTo>
                <a:lnTo>
                  <a:pt x="41" y="52"/>
                </a:lnTo>
                <a:lnTo>
                  <a:pt x="31" y="91"/>
                </a:lnTo>
                <a:lnTo>
                  <a:pt x="20" y="132"/>
                </a:lnTo>
                <a:lnTo>
                  <a:pt x="12" y="174"/>
                </a:lnTo>
                <a:lnTo>
                  <a:pt x="5" y="219"/>
                </a:lnTo>
                <a:lnTo>
                  <a:pt x="2" y="267"/>
                </a:lnTo>
                <a:lnTo>
                  <a:pt x="0" y="315"/>
                </a:lnTo>
                <a:lnTo>
                  <a:pt x="3" y="363"/>
                </a:lnTo>
                <a:lnTo>
                  <a:pt x="9" y="412"/>
                </a:lnTo>
                <a:lnTo>
                  <a:pt x="20" y="460"/>
                </a:lnTo>
                <a:lnTo>
                  <a:pt x="36" y="507"/>
                </a:lnTo>
                <a:lnTo>
                  <a:pt x="57" y="553"/>
                </a:lnTo>
                <a:lnTo>
                  <a:pt x="85" y="596"/>
                </a:lnTo>
                <a:lnTo>
                  <a:pt x="119" y="637"/>
                </a:lnTo>
                <a:lnTo>
                  <a:pt x="161" y="675"/>
                </a:lnTo>
                <a:lnTo>
                  <a:pt x="210" y="709"/>
                </a:lnTo>
                <a:lnTo>
                  <a:pt x="216" y="713"/>
                </a:lnTo>
                <a:lnTo>
                  <a:pt x="223" y="716"/>
                </a:lnTo>
                <a:lnTo>
                  <a:pt x="229" y="720"/>
                </a:lnTo>
                <a:lnTo>
                  <a:pt x="235" y="725"/>
                </a:lnTo>
                <a:lnTo>
                  <a:pt x="240" y="729"/>
                </a:lnTo>
                <a:lnTo>
                  <a:pt x="243" y="734"/>
                </a:lnTo>
                <a:lnTo>
                  <a:pt x="243" y="738"/>
                </a:lnTo>
                <a:lnTo>
                  <a:pt x="240" y="742"/>
                </a:lnTo>
                <a:lnTo>
                  <a:pt x="240" y="741"/>
                </a:lnTo>
                <a:lnTo>
                  <a:pt x="237" y="745"/>
                </a:lnTo>
                <a:lnTo>
                  <a:pt x="234" y="749"/>
                </a:lnTo>
                <a:lnTo>
                  <a:pt x="233" y="753"/>
                </a:lnTo>
                <a:lnTo>
                  <a:pt x="233" y="757"/>
                </a:lnTo>
                <a:lnTo>
                  <a:pt x="234" y="764"/>
                </a:lnTo>
                <a:lnTo>
                  <a:pt x="238" y="770"/>
                </a:lnTo>
                <a:lnTo>
                  <a:pt x="245" y="777"/>
                </a:lnTo>
                <a:lnTo>
                  <a:pt x="253" y="781"/>
                </a:lnTo>
                <a:lnTo>
                  <a:pt x="254" y="782"/>
                </a:lnTo>
                <a:lnTo>
                  <a:pt x="255" y="784"/>
                </a:lnTo>
                <a:lnTo>
                  <a:pt x="256" y="785"/>
                </a:lnTo>
                <a:lnTo>
                  <a:pt x="256" y="788"/>
                </a:lnTo>
                <a:lnTo>
                  <a:pt x="264" y="881"/>
                </a:lnTo>
                <a:lnTo>
                  <a:pt x="266" y="1004"/>
                </a:lnTo>
                <a:lnTo>
                  <a:pt x="260" y="1144"/>
                </a:lnTo>
                <a:lnTo>
                  <a:pt x="247" y="1294"/>
                </a:lnTo>
                <a:lnTo>
                  <a:pt x="243" y="1314"/>
                </a:lnTo>
                <a:lnTo>
                  <a:pt x="238" y="1326"/>
                </a:lnTo>
                <a:lnTo>
                  <a:pt x="237" y="1337"/>
                </a:lnTo>
                <a:lnTo>
                  <a:pt x="242" y="1351"/>
                </a:lnTo>
                <a:lnTo>
                  <a:pt x="147" y="1373"/>
                </a:lnTo>
                <a:lnTo>
                  <a:pt x="146" y="1373"/>
                </a:lnTo>
                <a:lnTo>
                  <a:pt x="119" y="1376"/>
                </a:lnTo>
                <a:lnTo>
                  <a:pt x="94" y="1380"/>
                </a:lnTo>
                <a:lnTo>
                  <a:pt x="72" y="1384"/>
                </a:lnTo>
                <a:lnTo>
                  <a:pt x="52" y="1388"/>
                </a:lnTo>
                <a:lnTo>
                  <a:pt x="36" y="1393"/>
                </a:lnTo>
                <a:lnTo>
                  <a:pt x="24" y="1398"/>
                </a:lnTo>
                <a:lnTo>
                  <a:pt x="17" y="1402"/>
                </a:lnTo>
                <a:lnTo>
                  <a:pt x="15" y="1408"/>
                </a:lnTo>
                <a:lnTo>
                  <a:pt x="17" y="1412"/>
                </a:lnTo>
                <a:lnTo>
                  <a:pt x="21" y="1416"/>
                </a:lnTo>
                <a:lnTo>
                  <a:pt x="28" y="1420"/>
                </a:lnTo>
                <a:lnTo>
                  <a:pt x="37" y="1423"/>
                </a:lnTo>
                <a:lnTo>
                  <a:pt x="48" y="1427"/>
                </a:lnTo>
                <a:lnTo>
                  <a:pt x="62" y="1431"/>
                </a:lnTo>
                <a:lnTo>
                  <a:pt x="77" y="1433"/>
                </a:lnTo>
                <a:lnTo>
                  <a:pt x="95" y="1437"/>
                </a:lnTo>
                <a:lnTo>
                  <a:pt x="114" y="1439"/>
                </a:lnTo>
                <a:lnTo>
                  <a:pt x="134" y="1441"/>
                </a:lnTo>
                <a:lnTo>
                  <a:pt x="157" y="1443"/>
                </a:lnTo>
                <a:lnTo>
                  <a:pt x="181" y="1445"/>
                </a:lnTo>
                <a:lnTo>
                  <a:pt x="206" y="1446"/>
                </a:lnTo>
                <a:lnTo>
                  <a:pt x="233" y="1447"/>
                </a:lnTo>
                <a:lnTo>
                  <a:pt x="260" y="1447"/>
                </a:lnTo>
                <a:lnTo>
                  <a:pt x="289" y="1447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64"/>
          <p:cNvSpPr/>
          <p:nvPr/>
        </p:nvSpPr>
        <p:spPr>
          <a:xfrm>
            <a:off x="5948363" y="5218113"/>
            <a:ext cx="99377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liter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65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</a:t>
            </a:r>
            <a:br>
              <a:rPr lang="en-US"/>
            </a:br>
            <a:r>
              <a:rPr lang="en-US"/>
              <a:t>Solution*</a:t>
            </a:r>
            <a:endParaRPr/>
          </a:p>
        </p:txBody>
      </p:sp>
      <p:graphicFrame>
        <p:nvGraphicFramePr>
          <p:cNvPr id="1405" name="Google Shape;1405;p65"/>
          <p:cNvGraphicFramePr/>
          <p:nvPr/>
        </p:nvGraphicFramePr>
        <p:xfrm>
          <a:off x="639763" y="1995488"/>
          <a:ext cx="7735887" cy="3582987"/>
        </p:xfrm>
        <a:graphic>
          <a:graphicData uri="http://schemas.openxmlformats.org/presentationml/2006/ole">
            <mc:AlternateContent>
              <mc:Choice Requires="v">
                <p:oleObj r:id="rId4" imgH="3582987" imgW="7735887" progId="" spid="_x0000_s1">
                  <p:embed/>
                </p:oleObj>
              </mc:Choice>
              <mc:Fallback>
                <p:oleObj r:id="rId5" imgH="3582987" imgW="7735887" progId="">
                  <p:embed/>
                  <p:pic>
                    <p:nvPicPr>
                      <p:cNvPr id="1405" name="Google Shape;1405;p6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39763" y="1995488"/>
                        <a:ext cx="7735887" cy="358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66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66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66"/>
          <p:cNvSpPr txBox="1"/>
          <p:nvPr>
            <p:ph type="ctrTitle"/>
          </p:nvPr>
        </p:nvSpPr>
        <p:spPr>
          <a:xfrm>
            <a:off x="685800" y="27971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Estimate Mean (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Unknown)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67"/>
          <p:cNvSpPr/>
          <p:nvPr/>
        </p:nvSpPr>
        <p:spPr>
          <a:xfrm>
            <a:off x="2459038" y="2774950"/>
            <a:ext cx="2325687" cy="312738"/>
          </a:xfrm>
          <a:custGeom>
            <a:rect b="b" l="l" r="r" t="t"/>
            <a:pathLst>
              <a:path extrusionOk="0" h="197" w="1465">
                <a:moveTo>
                  <a:pt x="0" y="196"/>
                </a:moveTo>
                <a:lnTo>
                  <a:pt x="0" y="106"/>
                </a:lnTo>
                <a:lnTo>
                  <a:pt x="1464" y="106"/>
                </a:lnTo>
                <a:lnTo>
                  <a:pt x="1464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67"/>
          <p:cNvSpPr/>
          <p:nvPr/>
        </p:nvSpPr>
        <p:spPr>
          <a:xfrm>
            <a:off x="1841500" y="3905250"/>
            <a:ext cx="619125" cy="492125"/>
          </a:xfrm>
          <a:custGeom>
            <a:rect b="b" l="l" r="r" t="t"/>
            <a:pathLst>
              <a:path extrusionOk="0" h="310" w="390">
                <a:moveTo>
                  <a:pt x="389" y="0"/>
                </a:moveTo>
                <a:lnTo>
                  <a:pt x="389" y="199"/>
                </a:lnTo>
                <a:lnTo>
                  <a:pt x="0" y="199"/>
                </a:lnTo>
                <a:lnTo>
                  <a:pt x="0" y="309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67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Estimates</a:t>
            </a:r>
            <a:endParaRPr/>
          </a:p>
        </p:txBody>
      </p:sp>
      <p:sp>
        <p:nvSpPr>
          <p:cNvPr id="1432" name="Google Shape;1432;p67"/>
          <p:cNvSpPr/>
          <p:nvPr/>
        </p:nvSpPr>
        <p:spPr>
          <a:xfrm>
            <a:off x="4783138" y="2774950"/>
            <a:ext cx="1587" cy="312738"/>
          </a:xfrm>
          <a:custGeom>
            <a:rect b="b" l="l" r="r" t="t"/>
            <a:pathLst>
              <a:path extrusionOk="0" h="197" w="1">
                <a:moveTo>
                  <a:pt x="0" y="0"/>
                </a:moveTo>
                <a:lnTo>
                  <a:pt x="0" y="142"/>
                </a:lnTo>
                <a:lnTo>
                  <a:pt x="0" y="196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67"/>
          <p:cNvSpPr/>
          <p:nvPr/>
        </p:nvSpPr>
        <p:spPr>
          <a:xfrm>
            <a:off x="4702175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51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67"/>
          <p:cNvSpPr/>
          <p:nvPr/>
        </p:nvSpPr>
        <p:spPr>
          <a:xfrm>
            <a:off x="2381250" y="3067050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49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67"/>
          <p:cNvSpPr/>
          <p:nvPr/>
        </p:nvSpPr>
        <p:spPr>
          <a:xfrm>
            <a:off x="3787775" y="1960563"/>
            <a:ext cx="1992313" cy="815975"/>
          </a:xfrm>
          <a:custGeom>
            <a:rect b="b" l="l" r="r" t="t"/>
            <a:pathLst>
              <a:path extrusionOk="0" h="514" w="1255">
                <a:moveTo>
                  <a:pt x="0" y="513"/>
                </a:moveTo>
                <a:lnTo>
                  <a:pt x="1254" y="513"/>
                </a:lnTo>
                <a:lnTo>
                  <a:pt x="125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67"/>
          <p:cNvSpPr/>
          <p:nvPr/>
        </p:nvSpPr>
        <p:spPr>
          <a:xfrm>
            <a:off x="3868738" y="1960563"/>
            <a:ext cx="183991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endParaRPr/>
          </a:p>
        </p:txBody>
      </p:sp>
      <p:sp>
        <p:nvSpPr>
          <p:cNvPr id="1437" name="Google Shape;1437;p67"/>
          <p:cNvSpPr/>
          <p:nvPr/>
        </p:nvSpPr>
        <p:spPr>
          <a:xfrm>
            <a:off x="4071938" y="2322513"/>
            <a:ext cx="14351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Intervals</a:t>
            </a:r>
            <a:endParaRPr/>
          </a:p>
        </p:txBody>
      </p:sp>
      <p:sp>
        <p:nvSpPr>
          <p:cNvPr id="1438" name="Google Shape;1438;p67"/>
          <p:cNvSpPr/>
          <p:nvPr/>
        </p:nvSpPr>
        <p:spPr>
          <a:xfrm>
            <a:off x="3887788" y="4378325"/>
            <a:ext cx="160337" cy="161925"/>
          </a:xfrm>
          <a:custGeom>
            <a:rect b="b" l="l" r="r" t="t"/>
            <a:pathLst>
              <a:path extrusionOk="0" h="102" w="101">
                <a:moveTo>
                  <a:pt x="100" y="0"/>
                </a:moveTo>
                <a:lnTo>
                  <a:pt x="51" y="101"/>
                </a:lnTo>
                <a:lnTo>
                  <a:pt x="0" y="0"/>
                </a:lnTo>
                <a:lnTo>
                  <a:pt x="10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67"/>
          <p:cNvSpPr/>
          <p:nvPr/>
        </p:nvSpPr>
        <p:spPr>
          <a:xfrm>
            <a:off x="1758950" y="4378325"/>
            <a:ext cx="161925" cy="161925"/>
          </a:xfrm>
          <a:custGeom>
            <a:rect b="b" l="l" r="r" t="t"/>
            <a:pathLst>
              <a:path extrusionOk="0" h="102" w="102">
                <a:moveTo>
                  <a:pt x="101" y="0"/>
                </a:moveTo>
                <a:lnTo>
                  <a:pt x="52" y="101"/>
                </a:lnTo>
                <a:lnTo>
                  <a:pt x="0" y="0"/>
                </a:lnTo>
                <a:lnTo>
                  <a:pt x="101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67"/>
          <p:cNvSpPr/>
          <p:nvPr/>
        </p:nvSpPr>
        <p:spPr>
          <a:xfrm>
            <a:off x="4783138" y="2774950"/>
            <a:ext cx="2322512" cy="312738"/>
          </a:xfrm>
          <a:custGeom>
            <a:rect b="b" l="l" r="r" t="t"/>
            <a:pathLst>
              <a:path extrusionOk="0" h="197" w="1463">
                <a:moveTo>
                  <a:pt x="1462" y="196"/>
                </a:moveTo>
                <a:lnTo>
                  <a:pt x="1462" y="106"/>
                </a:lnTo>
                <a:lnTo>
                  <a:pt x="0" y="106"/>
                </a:lnTo>
                <a:lnTo>
                  <a:pt x="0" y="0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67"/>
          <p:cNvSpPr/>
          <p:nvPr/>
        </p:nvSpPr>
        <p:spPr>
          <a:xfrm>
            <a:off x="7026275" y="3067050"/>
            <a:ext cx="160338" cy="161925"/>
          </a:xfrm>
          <a:custGeom>
            <a:rect b="b" l="l" r="r" t="t"/>
            <a:pathLst>
              <a:path extrusionOk="0" h="102" w="101">
                <a:moveTo>
                  <a:pt x="100" y="0"/>
                </a:moveTo>
                <a:lnTo>
                  <a:pt x="49" y="101"/>
                </a:lnTo>
                <a:lnTo>
                  <a:pt x="0" y="0"/>
                </a:lnTo>
                <a:lnTo>
                  <a:pt x="10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67"/>
          <p:cNvSpPr/>
          <p:nvPr/>
        </p:nvSpPr>
        <p:spPr>
          <a:xfrm>
            <a:off x="3935413" y="3227388"/>
            <a:ext cx="1693862" cy="679450"/>
          </a:xfrm>
          <a:custGeom>
            <a:rect b="b" l="l" r="r" t="t"/>
            <a:pathLst>
              <a:path extrusionOk="0" h="428" w="1067">
                <a:moveTo>
                  <a:pt x="0" y="427"/>
                </a:moveTo>
                <a:lnTo>
                  <a:pt x="1066" y="427"/>
                </a:lnTo>
                <a:lnTo>
                  <a:pt x="1066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67"/>
          <p:cNvSpPr/>
          <p:nvPr/>
        </p:nvSpPr>
        <p:spPr>
          <a:xfrm>
            <a:off x="3921125" y="3335338"/>
            <a:ext cx="17367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Proportion</a:t>
            </a:r>
            <a:endParaRPr/>
          </a:p>
        </p:txBody>
      </p:sp>
      <p:sp>
        <p:nvSpPr>
          <p:cNvPr id="1444" name="Google Shape;1444;p67"/>
          <p:cNvSpPr/>
          <p:nvPr/>
        </p:nvSpPr>
        <p:spPr>
          <a:xfrm>
            <a:off x="1614488" y="3227388"/>
            <a:ext cx="1695450" cy="679450"/>
          </a:xfrm>
          <a:custGeom>
            <a:rect b="b" l="l" r="r" t="t"/>
            <a:pathLst>
              <a:path extrusionOk="0" h="428" w="1068">
                <a:moveTo>
                  <a:pt x="0" y="427"/>
                </a:moveTo>
                <a:lnTo>
                  <a:pt x="1067" y="427"/>
                </a:lnTo>
                <a:lnTo>
                  <a:pt x="1067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67"/>
          <p:cNvSpPr/>
          <p:nvPr/>
        </p:nvSpPr>
        <p:spPr>
          <a:xfrm>
            <a:off x="1984375" y="3335338"/>
            <a:ext cx="96043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/>
          </a:p>
        </p:txBody>
      </p:sp>
      <p:sp>
        <p:nvSpPr>
          <p:cNvPr id="1446" name="Google Shape;1446;p67"/>
          <p:cNvSpPr/>
          <p:nvPr/>
        </p:nvSpPr>
        <p:spPr>
          <a:xfrm>
            <a:off x="6259513" y="3227388"/>
            <a:ext cx="1693862" cy="679450"/>
          </a:xfrm>
          <a:custGeom>
            <a:rect b="b" l="l" r="r" t="t"/>
            <a:pathLst>
              <a:path extrusionOk="0" h="428" w="1067">
                <a:moveTo>
                  <a:pt x="0" y="427"/>
                </a:moveTo>
                <a:lnTo>
                  <a:pt x="1066" y="427"/>
                </a:lnTo>
                <a:lnTo>
                  <a:pt x="1066" y="0"/>
                </a:lnTo>
                <a:lnTo>
                  <a:pt x="0" y="0"/>
                </a:lnTo>
                <a:lnTo>
                  <a:pt x="0" y="427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67"/>
          <p:cNvSpPr/>
          <p:nvPr/>
        </p:nvSpPr>
        <p:spPr>
          <a:xfrm>
            <a:off x="6383338" y="3335338"/>
            <a:ext cx="1452562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/>
          </a:p>
        </p:txBody>
      </p:sp>
      <p:sp>
        <p:nvSpPr>
          <p:cNvPr id="1448" name="Google Shape;1448;p67"/>
          <p:cNvSpPr/>
          <p:nvPr/>
        </p:nvSpPr>
        <p:spPr>
          <a:xfrm>
            <a:off x="2459038" y="3905250"/>
            <a:ext cx="1511300" cy="492125"/>
          </a:xfrm>
          <a:custGeom>
            <a:rect b="b" l="l" r="r" t="t"/>
            <a:pathLst>
              <a:path extrusionOk="0" h="310" w="952">
                <a:moveTo>
                  <a:pt x="0" y="0"/>
                </a:moveTo>
                <a:lnTo>
                  <a:pt x="0" y="199"/>
                </a:lnTo>
                <a:lnTo>
                  <a:pt x="951" y="199"/>
                </a:lnTo>
                <a:lnTo>
                  <a:pt x="951" y="309"/>
                </a:lnTo>
              </a:path>
            </a:pathLst>
          </a:custGeom>
          <a:noFill/>
          <a:ln cap="rnd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67"/>
          <p:cNvSpPr/>
          <p:nvPr/>
        </p:nvSpPr>
        <p:spPr>
          <a:xfrm>
            <a:off x="3063875" y="4538663"/>
            <a:ext cx="1811338" cy="1176337"/>
          </a:xfrm>
          <a:custGeom>
            <a:rect b="b" l="l" r="r" t="t"/>
            <a:pathLst>
              <a:path extrusionOk="0" h="741" w="1141">
                <a:moveTo>
                  <a:pt x="0" y="740"/>
                </a:moveTo>
                <a:lnTo>
                  <a:pt x="1140" y="740"/>
                </a:lnTo>
                <a:lnTo>
                  <a:pt x="1140" y="0"/>
                </a:lnTo>
                <a:lnTo>
                  <a:pt x="0" y="0"/>
                </a:lnTo>
                <a:lnTo>
                  <a:pt x="0" y="740"/>
                </a:lnTo>
              </a:path>
            </a:pathLst>
          </a:custGeom>
          <a:solidFill>
            <a:schemeClr val="lt2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67"/>
          <p:cNvSpPr/>
          <p:nvPr/>
        </p:nvSpPr>
        <p:spPr>
          <a:xfrm>
            <a:off x="3062288" y="4897438"/>
            <a:ext cx="3651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endParaRPr/>
          </a:p>
        </p:txBody>
      </p:sp>
      <p:sp>
        <p:nvSpPr>
          <p:cNvPr id="1451" name="Google Shape;1451;p67"/>
          <p:cNvSpPr/>
          <p:nvPr/>
        </p:nvSpPr>
        <p:spPr>
          <a:xfrm>
            <a:off x="3246438" y="4897438"/>
            <a:ext cx="16351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Unknown</a:t>
            </a:r>
            <a:endParaRPr/>
          </a:p>
        </p:txBody>
      </p:sp>
      <p:sp>
        <p:nvSpPr>
          <p:cNvPr id="1452" name="Google Shape;1452;p67"/>
          <p:cNvSpPr/>
          <p:nvPr/>
        </p:nvSpPr>
        <p:spPr>
          <a:xfrm>
            <a:off x="981075" y="4538663"/>
            <a:ext cx="1722438" cy="1176337"/>
          </a:xfrm>
          <a:custGeom>
            <a:rect b="b" l="l" r="r" t="t"/>
            <a:pathLst>
              <a:path extrusionOk="0" h="741" w="1085">
                <a:moveTo>
                  <a:pt x="0" y="740"/>
                </a:moveTo>
                <a:lnTo>
                  <a:pt x="1084" y="740"/>
                </a:lnTo>
                <a:lnTo>
                  <a:pt x="1084" y="0"/>
                </a:lnTo>
                <a:lnTo>
                  <a:pt x="0" y="0"/>
                </a:lnTo>
                <a:lnTo>
                  <a:pt x="0" y="740"/>
                </a:lnTo>
              </a:path>
            </a:pathLst>
          </a:custGeom>
          <a:solidFill>
            <a:srgbClr val="00DFCA"/>
          </a:solidFill>
          <a:ln cap="rnd" cmpd="sng" w="254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67"/>
          <p:cNvSpPr/>
          <p:nvPr/>
        </p:nvSpPr>
        <p:spPr>
          <a:xfrm>
            <a:off x="1116013" y="4897438"/>
            <a:ext cx="4413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 </a:t>
            </a:r>
            <a:endParaRPr/>
          </a:p>
        </p:txBody>
      </p:sp>
      <p:sp>
        <p:nvSpPr>
          <p:cNvPr id="1454" name="Google Shape;1454;p67"/>
          <p:cNvSpPr/>
          <p:nvPr/>
        </p:nvSpPr>
        <p:spPr>
          <a:xfrm>
            <a:off x="1377950" y="4897438"/>
            <a:ext cx="119538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Known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8"/>
          <p:cNvSpPr txBox="1"/>
          <p:nvPr>
            <p:ph type="title"/>
          </p:nvPr>
        </p:nvSpPr>
        <p:spPr>
          <a:xfrm>
            <a:off x="1524000" y="152400"/>
            <a:ext cx="76073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</a:t>
            </a:r>
            <a:br>
              <a:rPr lang="en-US"/>
            </a:br>
            <a:r>
              <a:rPr lang="en-US"/>
              <a:t> Mean (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Unknown)</a:t>
            </a:r>
            <a:endParaRPr/>
          </a:p>
        </p:txBody>
      </p:sp>
      <p:sp>
        <p:nvSpPr>
          <p:cNvPr id="1460" name="Google Shape;1460;p68"/>
          <p:cNvSpPr txBox="1"/>
          <p:nvPr>
            <p:ph idx="1" type="body"/>
          </p:nvPr>
        </p:nvSpPr>
        <p:spPr>
          <a:xfrm>
            <a:off x="609600" y="1981200"/>
            <a:ext cx="82597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	Assumptions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Population Standard Deviation Is Unknown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Population Must Be </a:t>
            </a:r>
            <a:r>
              <a:rPr b="1" lang="en-US">
                <a:solidFill>
                  <a:srgbClr val="FCFEB9"/>
                </a:solidFill>
              </a:rPr>
              <a:t>Normally Distributed</a:t>
            </a:r>
            <a:endParaRPr/>
          </a:p>
          <a:p>
            <a:pPr indent="-571500" lvl="0" marL="571500" rtl="0" algn="l">
              <a:spcBef>
                <a:spcPts val="1088"/>
              </a:spcBef>
              <a:spcAft>
                <a:spcPts val="0"/>
              </a:spcAft>
              <a:buNone/>
            </a:pPr>
            <a:r>
              <a:rPr lang="en-US"/>
              <a:t>2.	Use Student’s t Distribution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69"/>
          <p:cNvSpPr txBox="1"/>
          <p:nvPr>
            <p:ph type="title"/>
          </p:nvPr>
        </p:nvSpPr>
        <p:spPr>
          <a:xfrm>
            <a:off x="1524000" y="152400"/>
            <a:ext cx="76073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</a:t>
            </a:r>
            <a:br>
              <a:rPr lang="en-US"/>
            </a:br>
            <a:r>
              <a:rPr lang="en-US"/>
              <a:t> Mean (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Unknown)</a:t>
            </a:r>
            <a:endParaRPr/>
          </a:p>
        </p:txBody>
      </p:sp>
      <p:sp>
        <p:nvSpPr>
          <p:cNvPr id="1466" name="Google Shape;1466;p69"/>
          <p:cNvSpPr txBox="1"/>
          <p:nvPr>
            <p:ph idx="1" type="body"/>
          </p:nvPr>
        </p:nvSpPr>
        <p:spPr>
          <a:xfrm>
            <a:off x="609600" y="1981200"/>
            <a:ext cx="82597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folHlink"/>
                </a:solidFill>
              </a:rPr>
              <a:t>1.	Assumptions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820"/>
              <a:buChar char="■"/>
            </a:pPr>
            <a:r>
              <a:rPr lang="en-US">
                <a:solidFill>
                  <a:schemeClr val="folHlink"/>
                </a:solidFill>
              </a:rPr>
              <a:t>Population Standard Deviation Is Unknown</a:t>
            </a:r>
            <a:endParaRPr/>
          </a:p>
          <a:p>
            <a:pPr indent="-285750" lvl="1" marL="97155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820"/>
              <a:buChar char="■"/>
            </a:pPr>
            <a:r>
              <a:rPr lang="en-US">
                <a:solidFill>
                  <a:schemeClr val="folHlink"/>
                </a:solidFill>
              </a:rPr>
              <a:t>Population Must Be </a:t>
            </a:r>
            <a:r>
              <a:rPr b="1" lang="en-US">
                <a:solidFill>
                  <a:schemeClr val="folHlink"/>
                </a:solidFill>
              </a:rPr>
              <a:t>Normally Distributed</a:t>
            </a:r>
            <a:endParaRPr>
              <a:solidFill>
                <a:schemeClr val="folHlink"/>
              </a:solidFill>
            </a:endParaRPr>
          </a:p>
          <a:p>
            <a:pPr indent="-571500" lvl="0" marL="571500" rtl="0" algn="l">
              <a:spcBef>
                <a:spcPts val="1088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folHlink"/>
                </a:solidFill>
              </a:rPr>
              <a:t>2.	Use Student’s t Distribution</a:t>
            </a:r>
            <a:endParaRPr/>
          </a:p>
          <a:p>
            <a:pPr indent="-571500" lvl="0" marL="571500" rtl="0" algn="l">
              <a:spcBef>
                <a:spcPts val="1184"/>
              </a:spcBef>
              <a:spcAft>
                <a:spcPts val="0"/>
              </a:spcAft>
              <a:buNone/>
            </a:pPr>
            <a:r>
              <a:rPr lang="en-US"/>
              <a:t>3.	Confidence Interval Estimate</a:t>
            </a:r>
            <a:endParaRPr/>
          </a:p>
        </p:txBody>
      </p:sp>
      <p:graphicFrame>
        <p:nvGraphicFramePr>
          <p:cNvPr id="1467" name="Google Shape;1467;p69"/>
          <p:cNvGraphicFramePr/>
          <p:nvPr/>
        </p:nvGraphicFramePr>
        <p:xfrm>
          <a:off x="1173163" y="5026025"/>
          <a:ext cx="6988175" cy="1069975"/>
        </p:xfrm>
        <a:graphic>
          <a:graphicData uri="http://schemas.openxmlformats.org/presentationml/2006/ole">
            <mc:AlternateContent>
              <mc:Choice Requires="v">
                <p:oleObj r:id="rId4" imgH="1069975" imgW="6988175" progId="" spid="_x0000_s1">
                  <p:embed/>
                </p:oleObj>
              </mc:Choice>
              <mc:Fallback>
                <p:oleObj r:id="rId5" imgH="1069975" imgW="6988175" progId="">
                  <p:embed/>
                  <p:pic>
                    <p:nvPicPr>
                      <p:cNvPr id="1467" name="Google Shape;1467;p6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173163" y="5026025"/>
                        <a:ext cx="6988175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06388" y="2492375"/>
            <a:ext cx="3021012" cy="3417888"/>
          </a:xfrm>
          <a:custGeom>
            <a:rect b="b" l="l" r="r" t="t"/>
            <a:pathLst>
              <a:path extrusionOk="0" h="2153" w="1903">
                <a:moveTo>
                  <a:pt x="540" y="93"/>
                </a:moveTo>
                <a:lnTo>
                  <a:pt x="473" y="117"/>
                </a:lnTo>
                <a:lnTo>
                  <a:pt x="409" y="147"/>
                </a:lnTo>
                <a:lnTo>
                  <a:pt x="349" y="184"/>
                </a:lnTo>
                <a:lnTo>
                  <a:pt x="289" y="224"/>
                </a:lnTo>
                <a:lnTo>
                  <a:pt x="237" y="269"/>
                </a:lnTo>
                <a:lnTo>
                  <a:pt x="188" y="319"/>
                </a:lnTo>
                <a:lnTo>
                  <a:pt x="145" y="372"/>
                </a:lnTo>
                <a:lnTo>
                  <a:pt x="105" y="431"/>
                </a:lnTo>
                <a:lnTo>
                  <a:pt x="72" y="490"/>
                </a:lnTo>
                <a:lnTo>
                  <a:pt x="44" y="553"/>
                </a:lnTo>
                <a:lnTo>
                  <a:pt x="23" y="619"/>
                </a:lnTo>
                <a:lnTo>
                  <a:pt x="8" y="685"/>
                </a:lnTo>
                <a:lnTo>
                  <a:pt x="0" y="752"/>
                </a:lnTo>
                <a:lnTo>
                  <a:pt x="0" y="820"/>
                </a:lnTo>
                <a:lnTo>
                  <a:pt x="3" y="885"/>
                </a:lnTo>
                <a:lnTo>
                  <a:pt x="15" y="951"/>
                </a:lnTo>
                <a:lnTo>
                  <a:pt x="35" y="1018"/>
                </a:lnTo>
                <a:lnTo>
                  <a:pt x="60" y="1091"/>
                </a:lnTo>
                <a:lnTo>
                  <a:pt x="82" y="1168"/>
                </a:lnTo>
                <a:lnTo>
                  <a:pt x="107" y="1240"/>
                </a:lnTo>
                <a:lnTo>
                  <a:pt x="129" y="1311"/>
                </a:lnTo>
                <a:lnTo>
                  <a:pt x="151" y="1379"/>
                </a:lnTo>
                <a:lnTo>
                  <a:pt x="172" y="1444"/>
                </a:lnTo>
                <a:lnTo>
                  <a:pt x="188" y="1506"/>
                </a:lnTo>
                <a:lnTo>
                  <a:pt x="206" y="1564"/>
                </a:lnTo>
                <a:lnTo>
                  <a:pt x="220" y="1613"/>
                </a:lnTo>
                <a:lnTo>
                  <a:pt x="234" y="1659"/>
                </a:lnTo>
                <a:lnTo>
                  <a:pt x="244" y="1697"/>
                </a:lnTo>
                <a:lnTo>
                  <a:pt x="251" y="1732"/>
                </a:lnTo>
                <a:lnTo>
                  <a:pt x="257" y="1757"/>
                </a:lnTo>
                <a:lnTo>
                  <a:pt x="261" y="1778"/>
                </a:lnTo>
                <a:lnTo>
                  <a:pt x="262" y="1788"/>
                </a:lnTo>
                <a:lnTo>
                  <a:pt x="260" y="1796"/>
                </a:lnTo>
                <a:lnTo>
                  <a:pt x="279" y="1843"/>
                </a:lnTo>
                <a:lnTo>
                  <a:pt x="304" y="1890"/>
                </a:lnTo>
                <a:lnTo>
                  <a:pt x="333" y="1932"/>
                </a:lnTo>
                <a:lnTo>
                  <a:pt x="370" y="1971"/>
                </a:lnTo>
                <a:lnTo>
                  <a:pt x="413" y="2011"/>
                </a:lnTo>
                <a:lnTo>
                  <a:pt x="461" y="2045"/>
                </a:lnTo>
                <a:lnTo>
                  <a:pt x="511" y="2072"/>
                </a:lnTo>
                <a:lnTo>
                  <a:pt x="563" y="2096"/>
                </a:lnTo>
                <a:lnTo>
                  <a:pt x="622" y="2119"/>
                </a:lnTo>
                <a:lnTo>
                  <a:pt x="682" y="2135"/>
                </a:lnTo>
                <a:lnTo>
                  <a:pt x="746" y="2145"/>
                </a:lnTo>
                <a:lnTo>
                  <a:pt x="810" y="2152"/>
                </a:lnTo>
                <a:lnTo>
                  <a:pt x="876" y="2150"/>
                </a:lnTo>
                <a:lnTo>
                  <a:pt x="944" y="2149"/>
                </a:lnTo>
                <a:lnTo>
                  <a:pt x="1011" y="2139"/>
                </a:lnTo>
                <a:lnTo>
                  <a:pt x="1077" y="2127"/>
                </a:lnTo>
                <a:lnTo>
                  <a:pt x="1143" y="2109"/>
                </a:lnTo>
                <a:lnTo>
                  <a:pt x="1211" y="2084"/>
                </a:lnTo>
                <a:lnTo>
                  <a:pt x="1280" y="2056"/>
                </a:lnTo>
                <a:lnTo>
                  <a:pt x="1342" y="2026"/>
                </a:lnTo>
                <a:lnTo>
                  <a:pt x="1406" y="1992"/>
                </a:lnTo>
                <a:lnTo>
                  <a:pt x="1465" y="1960"/>
                </a:lnTo>
                <a:lnTo>
                  <a:pt x="1522" y="1919"/>
                </a:lnTo>
                <a:lnTo>
                  <a:pt x="1573" y="1880"/>
                </a:lnTo>
                <a:lnTo>
                  <a:pt x="1621" y="1837"/>
                </a:lnTo>
                <a:lnTo>
                  <a:pt x="1664" y="1794"/>
                </a:lnTo>
                <a:lnTo>
                  <a:pt x="1700" y="1751"/>
                </a:lnTo>
                <a:lnTo>
                  <a:pt x="1732" y="1705"/>
                </a:lnTo>
                <a:lnTo>
                  <a:pt x="1757" y="1659"/>
                </a:lnTo>
                <a:lnTo>
                  <a:pt x="1777" y="1613"/>
                </a:lnTo>
                <a:lnTo>
                  <a:pt x="1792" y="1567"/>
                </a:lnTo>
                <a:lnTo>
                  <a:pt x="1798" y="1522"/>
                </a:lnTo>
                <a:lnTo>
                  <a:pt x="1799" y="1479"/>
                </a:lnTo>
                <a:lnTo>
                  <a:pt x="1797" y="1437"/>
                </a:lnTo>
                <a:lnTo>
                  <a:pt x="1788" y="1396"/>
                </a:lnTo>
                <a:lnTo>
                  <a:pt x="1767" y="1329"/>
                </a:lnTo>
                <a:lnTo>
                  <a:pt x="1752" y="1264"/>
                </a:lnTo>
                <a:lnTo>
                  <a:pt x="1739" y="1199"/>
                </a:lnTo>
                <a:lnTo>
                  <a:pt x="1731" y="1136"/>
                </a:lnTo>
                <a:lnTo>
                  <a:pt x="1728" y="1076"/>
                </a:lnTo>
                <a:lnTo>
                  <a:pt x="1730" y="1019"/>
                </a:lnTo>
                <a:lnTo>
                  <a:pt x="1735" y="968"/>
                </a:lnTo>
                <a:lnTo>
                  <a:pt x="1745" y="920"/>
                </a:lnTo>
                <a:lnTo>
                  <a:pt x="1761" y="879"/>
                </a:lnTo>
                <a:lnTo>
                  <a:pt x="1778" y="842"/>
                </a:lnTo>
                <a:lnTo>
                  <a:pt x="1800" y="813"/>
                </a:lnTo>
                <a:lnTo>
                  <a:pt x="1824" y="791"/>
                </a:lnTo>
                <a:lnTo>
                  <a:pt x="1853" y="780"/>
                </a:lnTo>
                <a:lnTo>
                  <a:pt x="1868" y="770"/>
                </a:lnTo>
                <a:lnTo>
                  <a:pt x="1883" y="754"/>
                </a:lnTo>
                <a:lnTo>
                  <a:pt x="1893" y="730"/>
                </a:lnTo>
                <a:lnTo>
                  <a:pt x="1899" y="699"/>
                </a:lnTo>
                <a:lnTo>
                  <a:pt x="1901" y="664"/>
                </a:lnTo>
                <a:lnTo>
                  <a:pt x="1902" y="618"/>
                </a:lnTo>
                <a:lnTo>
                  <a:pt x="1897" y="570"/>
                </a:lnTo>
                <a:lnTo>
                  <a:pt x="1890" y="521"/>
                </a:lnTo>
                <a:lnTo>
                  <a:pt x="1880" y="467"/>
                </a:lnTo>
                <a:lnTo>
                  <a:pt x="1864" y="413"/>
                </a:lnTo>
                <a:lnTo>
                  <a:pt x="1848" y="355"/>
                </a:lnTo>
                <a:lnTo>
                  <a:pt x="1829" y="313"/>
                </a:lnTo>
                <a:lnTo>
                  <a:pt x="1806" y="269"/>
                </a:lnTo>
                <a:lnTo>
                  <a:pt x="1773" y="229"/>
                </a:lnTo>
                <a:lnTo>
                  <a:pt x="1739" y="192"/>
                </a:lnTo>
                <a:lnTo>
                  <a:pt x="1697" y="156"/>
                </a:lnTo>
                <a:lnTo>
                  <a:pt x="1650" y="125"/>
                </a:lnTo>
                <a:lnTo>
                  <a:pt x="1598" y="97"/>
                </a:lnTo>
                <a:lnTo>
                  <a:pt x="1540" y="74"/>
                </a:lnTo>
                <a:lnTo>
                  <a:pt x="1479" y="50"/>
                </a:lnTo>
                <a:lnTo>
                  <a:pt x="1415" y="33"/>
                </a:lnTo>
                <a:lnTo>
                  <a:pt x="1345" y="20"/>
                </a:lnTo>
                <a:lnTo>
                  <a:pt x="1272" y="8"/>
                </a:lnTo>
                <a:lnTo>
                  <a:pt x="1195" y="2"/>
                </a:lnTo>
                <a:lnTo>
                  <a:pt x="1119" y="0"/>
                </a:lnTo>
                <a:lnTo>
                  <a:pt x="1039" y="4"/>
                </a:lnTo>
                <a:lnTo>
                  <a:pt x="956" y="8"/>
                </a:lnTo>
                <a:lnTo>
                  <a:pt x="875" y="17"/>
                </a:lnTo>
                <a:lnTo>
                  <a:pt x="791" y="33"/>
                </a:lnTo>
                <a:lnTo>
                  <a:pt x="706" y="48"/>
                </a:lnTo>
                <a:lnTo>
                  <a:pt x="623" y="69"/>
                </a:lnTo>
                <a:lnTo>
                  <a:pt x="540" y="93"/>
                </a:lnTo>
              </a:path>
            </a:pathLst>
          </a:custGeom>
          <a:solidFill>
            <a:schemeClr val="folHlink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Process</a:t>
            </a:r>
            <a:endParaRPr/>
          </a:p>
        </p:txBody>
      </p:sp>
      <p:sp>
        <p:nvSpPr>
          <p:cNvPr id="245" name="Google Shape;245;p7"/>
          <p:cNvSpPr/>
          <p:nvPr/>
        </p:nvSpPr>
        <p:spPr>
          <a:xfrm>
            <a:off x="915988" y="2817813"/>
            <a:ext cx="2054225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Mean, </a:t>
            </a:r>
            <a:r>
              <a:rPr b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is unknown</a:t>
            </a:r>
            <a:endParaRPr/>
          </a:p>
        </p:txBody>
      </p:sp>
      <p:sp>
        <p:nvSpPr>
          <p:cNvPr id="246" name="Google Shape;246;p7"/>
          <p:cNvSpPr/>
          <p:nvPr/>
        </p:nvSpPr>
        <p:spPr>
          <a:xfrm>
            <a:off x="839788" y="1878013"/>
            <a:ext cx="2054225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/>
          </a:p>
        </p:txBody>
      </p:sp>
      <p:sp>
        <p:nvSpPr>
          <p:cNvPr id="247" name="Google Shape;247;p7"/>
          <p:cNvSpPr/>
          <p:nvPr/>
        </p:nvSpPr>
        <p:spPr>
          <a:xfrm>
            <a:off x="1308100" y="5173663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48" name="Google Shape;248;p7"/>
          <p:cNvSpPr/>
          <p:nvPr/>
        </p:nvSpPr>
        <p:spPr>
          <a:xfrm>
            <a:off x="420688" y="3752850"/>
            <a:ext cx="566737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49" name="Google Shape;249;p7"/>
          <p:cNvSpPr/>
          <p:nvPr/>
        </p:nvSpPr>
        <p:spPr>
          <a:xfrm>
            <a:off x="1968500" y="5080000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50" name="Google Shape;250;p7"/>
          <p:cNvSpPr/>
          <p:nvPr/>
        </p:nvSpPr>
        <p:spPr>
          <a:xfrm>
            <a:off x="768350" y="4899025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>
            <a:off x="609600" y="3235325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2492375" y="3587750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53" name="Google Shape;253;p7"/>
          <p:cNvSpPr/>
          <p:nvPr/>
        </p:nvSpPr>
        <p:spPr>
          <a:xfrm>
            <a:off x="1773238" y="3468688"/>
            <a:ext cx="566737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54" name="Google Shape;254;p7"/>
          <p:cNvSpPr/>
          <p:nvPr/>
        </p:nvSpPr>
        <p:spPr>
          <a:xfrm>
            <a:off x="1330325" y="3865563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>
            <a:off x="1482725" y="4462463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0"/>
          <p:cNvSpPr/>
          <p:nvPr/>
        </p:nvSpPr>
        <p:spPr>
          <a:xfrm>
            <a:off x="4476750" y="4318000"/>
            <a:ext cx="3014663" cy="1209675"/>
          </a:xfrm>
          <a:custGeom>
            <a:rect b="b" l="l" r="r" t="t"/>
            <a:pathLst>
              <a:path extrusionOk="0" h="762" w="1899">
                <a:moveTo>
                  <a:pt x="1898" y="761"/>
                </a:moveTo>
                <a:lnTo>
                  <a:pt x="1700" y="753"/>
                </a:lnTo>
                <a:lnTo>
                  <a:pt x="1599" y="744"/>
                </a:lnTo>
                <a:lnTo>
                  <a:pt x="1500" y="732"/>
                </a:lnTo>
                <a:lnTo>
                  <a:pt x="1400" y="713"/>
                </a:lnTo>
                <a:lnTo>
                  <a:pt x="1299" y="690"/>
                </a:lnTo>
                <a:lnTo>
                  <a:pt x="1200" y="659"/>
                </a:lnTo>
                <a:lnTo>
                  <a:pt x="1000" y="571"/>
                </a:lnTo>
                <a:lnTo>
                  <a:pt x="799" y="446"/>
                </a:lnTo>
                <a:lnTo>
                  <a:pt x="599" y="298"/>
                </a:lnTo>
                <a:lnTo>
                  <a:pt x="500" y="221"/>
                </a:lnTo>
                <a:lnTo>
                  <a:pt x="401" y="151"/>
                </a:lnTo>
                <a:lnTo>
                  <a:pt x="299" y="89"/>
                </a:lnTo>
                <a:lnTo>
                  <a:pt x="200" y="41"/>
                </a:lnTo>
                <a:lnTo>
                  <a:pt x="99" y="10"/>
                </a:lnTo>
                <a:lnTo>
                  <a:pt x="0" y="0"/>
                </a:lnTo>
              </a:path>
            </a:pathLst>
          </a:custGeom>
          <a:noFill/>
          <a:ln cap="rnd" cmpd="sng" w="508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70"/>
          <p:cNvSpPr/>
          <p:nvPr/>
        </p:nvSpPr>
        <p:spPr>
          <a:xfrm>
            <a:off x="1462088" y="4318000"/>
            <a:ext cx="3016250" cy="1209675"/>
          </a:xfrm>
          <a:custGeom>
            <a:rect b="b" l="l" r="r" t="t"/>
            <a:pathLst>
              <a:path extrusionOk="0" h="762" w="1900">
                <a:moveTo>
                  <a:pt x="0" y="761"/>
                </a:moveTo>
                <a:lnTo>
                  <a:pt x="201" y="753"/>
                </a:lnTo>
                <a:lnTo>
                  <a:pt x="300" y="744"/>
                </a:lnTo>
                <a:lnTo>
                  <a:pt x="399" y="732"/>
                </a:lnTo>
                <a:lnTo>
                  <a:pt x="500" y="713"/>
                </a:lnTo>
                <a:lnTo>
                  <a:pt x="599" y="690"/>
                </a:lnTo>
                <a:lnTo>
                  <a:pt x="701" y="659"/>
                </a:lnTo>
                <a:lnTo>
                  <a:pt x="899" y="571"/>
                </a:lnTo>
                <a:lnTo>
                  <a:pt x="1099" y="446"/>
                </a:lnTo>
                <a:lnTo>
                  <a:pt x="1300" y="298"/>
                </a:lnTo>
                <a:lnTo>
                  <a:pt x="1399" y="221"/>
                </a:lnTo>
                <a:lnTo>
                  <a:pt x="1500" y="151"/>
                </a:lnTo>
                <a:lnTo>
                  <a:pt x="1599" y="89"/>
                </a:lnTo>
                <a:lnTo>
                  <a:pt x="1698" y="41"/>
                </a:lnTo>
                <a:lnTo>
                  <a:pt x="1800" y="10"/>
                </a:lnTo>
                <a:lnTo>
                  <a:pt x="1899" y="0"/>
                </a:lnTo>
              </a:path>
            </a:pathLst>
          </a:custGeom>
          <a:noFill/>
          <a:ln cap="rnd" cmpd="sng" w="508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70"/>
          <p:cNvSpPr/>
          <p:nvPr/>
        </p:nvSpPr>
        <p:spPr>
          <a:xfrm>
            <a:off x="4476750" y="3706813"/>
            <a:ext cx="2041525" cy="1820862"/>
          </a:xfrm>
          <a:custGeom>
            <a:rect b="b" l="l" r="r" t="t"/>
            <a:pathLst>
              <a:path extrusionOk="0" h="1147" w="1286">
                <a:moveTo>
                  <a:pt x="1285" y="1146"/>
                </a:moveTo>
                <a:lnTo>
                  <a:pt x="1150" y="1131"/>
                </a:lnTo>
                <a:lnTo>
                  <a:pt x="1082" y="1119"/>
                </a:lnTo>
                <a:lnTo>
                  <a:pt x="1014" y="1100"/>
                </a:lnTo>
                <a:lnTo>
                  <a:pt x="946" y="1075"/>
                </a:lnTo>
                <a:lnTo>
                  <a:pt x="880" y="1038"/>
                </a:lnTo>
                <a:lnTo>
                  <a:pt x="812" y="993"/>
                </a:lnTo>
                <a:lnTo>
                  <a:pt x="675" y="858"/>
                </a:lnTo>
                <a:lnTo>
                  <a:pt x="541" y="672"/>
                </a:lnTo>
                <a:lnTo>
                  <a:pt x="407" y="447"/>
                </a:lnTo>
                <a:lnTo>
                  <a:pt x="339" y="333"/>
                </a:lnTo>
                <a:lnTo>
                  <a:pt x="270" y="225"/>
                </a:lnTo>
                <a:lnTo>
                  <a:pt x="202" y="132"/>
                </a:lnTo>
                <a:lnTo>
                  <a:pt x="136" y="60"/>
                </a:lnTo>
                <a:lnTo>
                  <a:pt x="68" y="14"/>
                </a:lnTo>
                <a:lnTo>
                  <a:pt x="0" y="0"/>
                </a:lnTo>
              </a:path>
            </a:pathLst>
          </a:custGeom>
          <a:noFill/>
          <a:ln cap="rnd" cmpd="sng" w="50800">
            <a:solidFill>
              <a:schemeClr val="hlink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70"/>
          <p:cNvSpPr/>
          <p:nvPr/>
        </p:nvSpPr>
        <p:spPr>
          <a:xfrm>
            <a:off x="2436813" y="3706813"/>
            <a:ext cx="2041525" cy="1820862"/>
          </a:xfrm>
          <a:custGeom>
            <a:rect b="b" l="l" r="r" t="t"/>
            <a:pathLst>
              <a:path extrusionOk="0" h="1147" w="1286">
                <a:moveTo>
                  <a:pt x="0" y="1146"/>
                </a:moveTo>
                <a:lnTo>
                  <a:pt x="136" y="1131"/>
                </a:lnTo>
                <a:lnTo>
                  <a:pt x="204" y="1119"/>
                </a:lnTo>
                <a:lnTo>
                  <a:pt x="270" y="1100"/>
                </a:lnTo>
                <a:lnTo>
                  <a:pt x="339" y="1075"/>
                </a:lnTo>
                <a:lnTo>
                  <a:pt x="407" y="1038"/>
                </a:lnTo>
                <a:lnTo>
                  <a:pt x="473" y="993"/>
                </a:lnTo>
                <a:lnTo>
                  <a:pt x="609" y="858"/>
                </a:lnTo>
                <a:lnTo>
                  <a:pt x="743" y="672"/>
                </a:lnTo>
                <a:lnTo>
                  <a:pt x="880" y="447"/>
                </a:lnTo>
                <a:lnTo>
                  <a:pt x="946" y="333"/>
                </a:lnTo>
                <a:lnTo>
                  <a:pt x="1014" y="225"/>
                </a:lnTo>
                <a:lnTo>
                  <a:pt x="1082" y="132"/>
                </a:lnTo>
                <a:lnTo>
                  <a:pt x="1150" y="60"/>
                </a:lnTo>
                <a:lnTo>
                  <a:pt x="1217" y="14"/>
                </a:lnTo>
                <a:lnTo>
                  <a:pt x="1285" y="0"/>
                </a:lnTo>
              </a:path>
            </a:pathLst>
          </a:custGeom>
          <a:noFill/>
          <a:ln cap="rnd" cmpd="sng" w="50800">
            <a:solidFill>
              <a:schemeClr val="hlink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70"/>
          <p:cNvSpPr/>
          <p:nvPr/>
        </p:nvSpPr>
        <p:spPr>
          <a:xfrm>
            <a:off x="7734300" y="4929188"/>
            <a:ext cx="4286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DCDCD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1477" name="Google Shape;1477;p70"/>
          <p:cNvSpPr/>
          <p:nvPr/>
        </p:nvSpPr>
        <p:spPr>
          <a:xfrm>
            <a:off x="7981950" y="5292725"/>
            <a:ext cx="184150" cy="92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70"/>
          <p:cNvSpPr/>
          <p:nvPr/>
        </p:nvSpPr>
        <p:spPr>
          <a:xfrm>
            <a:off x="7845425" y="5421313"/>
            <a:ext cx="3159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DCDCD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1479" name="Google Shape;1479;p70"/>
          <p:cNvSpPr/>
          <p:nvPr/>
        </p:nvSpPr>
        <p:spPr>
          <a:xfrm>
            <a:off x="7981950" y="5784850"/>
            <a:ext cx="184150" cy="92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0" name="Google Shape;1480;p70"/>
          <p:cNvCxnSpPr/>
          <p:nvPr/>
        </p:nvCxnSpPr>
        <p:spPr>
          <a:xfrm>
            <a:off x="4476750" y="3013075"/>
            <a:ext cx="0" cy="2500313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1" name="Google Shape;1481;p70"/>
          <p:cNvSpPr/>
          <p:nvPr/>
        </p:nvSpPr>
        <p:spPr>
          <a:xfrm>
            <a:off x="4476750" y="3000375"/>
            <a:ext cx="1365250" cy="2527300"/>
          </a:xfrm>
          <a:custGeom>
            <a:rect b="b" l="l" r="r" t="t"/>
            <a:pathLst>
              <a:path extrusionOk="0" h="1592" w="860">
                <a:moveTo>
                  <a:pt x="859" y="1591"/>
                </a:moveTo>
                <a:lnTo>
                  <a:pt x="770" y="1572"/>
                </a:lnTo>
                <a:lnTo>
                  <a:pt x="725" y="1554"/>
                </a:lnTo>
                <a:lnTo>
                  <a:pt x="679" y="1529"/>
                </a:lnTo>
                <a:lnTo>
                  <a:pt x="634" y="1492"/>
                </a:lnTo>
                <a:lnTo>
                  <a:pt x="589" y="1442"/>
                </a:lnTo>
                <a:lnTo>
                  <a:pt x="543" y="1378"/>
                </a:lnTo>
                <a:lnTo>
                  <a:pt x="452" y="1192"/>
                </a:lnTo>
                <a:lnTo>
                  <a:pt x="361" y="933"/>
                </a:lnTo>
                <a:lnTo>
                  <a:pt x="272" y="621"/>
                </a:lnTo>
                <a:lnTo>
                  <a:pt x="227" y="462"/>
                </a:lnTo>
                <a:lnTo>
                  <a:pt x="182" y="313"/>
                </a:lnTo>
                <a:lnTo>
                  <a:pt x="136" y="184"/>
                </a:lnTo>
                <a:lnTo>
                  <a:pt x="91" y="85"/>
                </a:lnTo>
                <a:lnTo>
                  <a:pt x="45" y="21"/>
                </a:lnTo>
                <a:lnTo>
                  <a:pt x="0" y="0"/>
                </a:lnTo>
              </a:path>
            </a:pathLst>
          </a:custGeom>
          <a:noFill/>
          <a:ln cap="rnd" cmpd="sng" w="508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70"/>
          <p:cNvSpPr/>
          <p:nvPr/>
        </p:nvSpPr>
        <p:spPr>
          <a:xfrm>
            <a:off x="3111500" y="3000375"/>
            <a:ext cx="1366838" cy="2527300"/>
          </a:xfrm>
          <a:custGeom>
            <a:rect b="b" l="l" r="r" t="t"/>
            <a:pathLst>
              <a:path extrusionOk="0" h="1592" w="861">
                <a:moveTo>
                  <a:pt x="0" y="1591"/>
                </a:moveTo>
                <a:lnTo>
                  <a:pt x="91" y="1572"/>
                </a:lnTo>
                <a:lnTo>
                  <a:pt x="137" y="1554"/>
                </a:lnTo>
                <a:lnTo>
                  <a:pt x="182" y="1529"/>
                </a:lnTo>
                <a:lnTo>
                  <a:pt x="226" y="1492"/>
                </a:lnTo>
                <a:lnTo>
                  <a:pt x="271" y="1442"/>
                </a:lnTo>
                <a:lnTo>
                  <a:pt x="316" y="1378"/>
                </a:lnTo>
                <a:lnTo>
                  <a:pt x="407" y="1192"/>
                </a:lnTo>
                <a:lnTo>
                  <a:pt x="498" y="933"/>
                </a:lnTo>
                <a:lnTo>
                  <a:pt x="589" y="621"/>
                </a:lnTo>
                <a:lnTo>
                  <a:pt x="635" y="462"/>
                </a:lnTo>
                <a:lnTo>
                  <a:pt x="680" y="313"/>
                </a:lnTo>
                <a:lnTo>
                  <a:pt x="723" y="184"/>
                </a:lnTo>
                <a:lnTo>
                  <a:pt x="769" y="85"/>
                </a:lnTo>
                <a:lnTo>
                  <a:pt x="814" y="21"/>
                </a:lnTo>
                <a:lnTo>
                  <a:pt x="860" y="0"/>
                </a:lnTo>
              </a:path>
            </a:pathLst>
          </a:custGeom>
          <a:noFill/>
          <a:ln cap="rnd" cmpd="sng" w="508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70"/>
          <p:cNvSpPr/>
          <p:nvPr/>
        </p:nvSpPr>
        <p:spPr>
          <a:xfrm>
            <a:off x="1246188" y="2916238"/>
            <a:ext cx="6465887" cy="2611437"/>
          </a:xfrm>
          <a:custGeom>
            <a:rect b="b" l="l" r="r" t="t"/>
            <a:pathLst>
              <a:path extrusionOk="0" h="1645" w="4073">
                <a:moveTo>
                  <a:pt x="0" y="0"/>
                </a:moveTo>
                <a:lnTo>
                  <a:pt x="0" y="1644"/>
                </a:lnTo>
                <a:lnTo>
                  <a:pt x="4072" y="1644"/>
                </a:lnTo>
              </a:path>
            </a:pathLst>
          </a:custGeom>
          <a:noFill/>
          <a:ln cap="rnd" cmpd="sng" w="25400">
            <a:solidFill>
              <a:srgbClr val="CDCD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4" name="Google Shape;1484;p70"/>
          <p:cNvCxnSpPr/>
          <p:nvPr/>
        </p:nvCxnSpPr>
        <p:spPr>
          <a:xfrm>
            <a:off x="1176338" y="2916238"/>
            <a:ext cx="57150" cy="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p70"/>
          <p:cNvCxnSpPr/>
          <p:nvPr/>
        </p:nvCxnSpPr>
        <p:spPr>
          <a:xfrm>
            <a:off x="1176338" y="3178175"/>
            <a:ext cx="57150" cy="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6" name="Google Shape;1486;p70"/>
          <p:cNvCxnSpPr/>
          <p:nvPr/>
        </p:nvCxnSpPr>
        <p:spPr>
          <a:xfrm>
            <a:off x="1176338" y="3436938"/>
            <a:ext cx="57150" cy="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70"/>
          <p:cNvCxnSpPr/>
          <p:nvPr/>
        </p:nvCxnSpPr>
        <p:spPr>
          <a:xfrm>
            <a:off x="1176338" y="3700463"/>
            <a:ext cx="57150" cy="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8" name="Google Shape;1488;p70"/>
          <p:cNvCxnSpPr/>
          <p:nvPr/>
        </p:nvCxnSpPr>
        <p:spPr>
          <a:xfrm>
            <a:off x="1176338" y="3959225"/>
            <a:ext cx="57150" cy="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70"/>
          <p:cNvCxnSpPr/>
          <p:nvPr/>
        </p:nvCxnSpPr>
        <p:spPr>
          <a:xfrm>
            <a:off x="1176338" y="4222750"/>
            <a:ext cx="57150" cy="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p70"/>
          <p:cNvCxnSpPr/>
          <p:nvPr/>
        </p:nvCxnSpPr>
        <p:spPr>
          <a:xfrm>
            <a:off x="1176338" y="4481513"/>
            <a:ext cx="57150" cy="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1" name="Google Shape;1491;p70"/>
          <p:cNvCxnSpPr/>
          <p:nvPr/>
        </p:nvCxnSpPr>
        <p:spPr>
          <a:xfrm>
            <a:off x="1176338" y="4745038"/>
            <a:ext cx="57150" cy="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2" name="Google Shape;1492;p70"/>
          <p:cNvCxnSpPr/>
          <p:nvPr/>
        </p:nvCxnSpPr>
        <p:spPr>
          <a:xfrm>
            <a:off x="1176338" y="5003800"/>
            <a:ext cx="57150" cy="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3" name="Google Shape;1493;p70"/>
          <p:cNvCxnSpPr/>
          <p:nvPr/>
        </p:nvCxnSpPr>
        <p:spPr>
          <a:xfrm>
            <a:off x="1176338" y="5265738"/>
            <a:ext cx="57150" cy="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4" name="Google Shape;1494;p70"/>
          <p:cNvCxnSpPr/>
          <p:nvPr/>
        </p:nvCxnSpPr>
        <p:spPr>
          <a:xfrm>
            <a:off x="7710488" y="5538788"/>
            <a:ext cx="0" cy="635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5" name="Google Shape;1495;p70"/>
          <p:cNvCxnSpPr/>
          <p:nvPr/>
        </p:nvCxnSpPr>
        <p:spPr>
          <a:xfrm>
            <a:off x="7064375" y="5538788"/>
            <a:ext cx="0" cy="635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p70"/>
          <p:cNvCxnSpPr/>
          <p:nvPr/>
        </p:nvCxnSpPr>
        <p:spPr>
          <a:xfrm>
            <a:off x="6415088" y="5538788"/>
            <a:ext cx="0" cy="635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p70"/>
          <p:cNvCxnSpPr/>
          <p:nvPr/>
        </p:nvCxnSpPr>
        <p:spPr>
          <a:xfrm>
            <a:off x="5768975" y="5538788"/>
            <a:ext cx="0" cy="635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70"/>
          <p:cNvCxnSpPr/>
          <p:nvPr/>
        </p:nvCxnSpPr>
        <p:spPr>
          <a:xfrm>
            <a:off x="5122863" y="5538788"/>
            <a:ext cx="0" cy="635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9" name="Google Shape;1499;p70"/>
          <p:cNvCxnSpPr/>
          <p:nvPr/>
        </p:nvCxnSpPr>
        <p:spPr>
          <a:xfrm>
            <a:off x="4476750" y="5538788"/>
            <a:ext cx="0" cy="635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0" name="Google Shape;1500;p70"/>
          <p:cNvCxnSpPr/>
          <p:nvPr/>
        </p:nvCxnSpPr>
        <p:spPr>
          <a:xfrm>
            <a:off x="3830638" y="5538788"/>
            <a:ext cx="0" cy="635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1" name="Google Shape;1501;p70"/>
          <p:cNvCxnSpPr/>
          <p:nvPr/>
        </p:nvCxnSpPr>
        <p:spPr>
          <a:xfrm>
            <a:off x="3184525" y="5538788"/>
            <a:ext cx="0" cy="635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2" name="Google Shape;1502;p70"/>
          <p:cNvCxnSpPr/>
          <p:nvPr/>
        </p:nvCxnSpPr>
        <p:spPr>
          <a:xfrm>
            <a:off x="2538413" y="5538788"/>
            <a:ext cx="0" cy="635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3" name="Google Shape;1503;p70"/>
          <p:cNvCxnSpPr/>
          <p:nvPr/>
        </p:nvCxnSpPr>
        <p:spPr>
          <a:xfrm>
            <a:off x="1892300" y="5538788"/>
            <a:ext cx="0" cy="6350"/>
          </a:xfrm>
          <a:prstGeom prst="straightConnector1">
            <a:avLst/>
          </a:prstGeom>
          <a:noFill/>
          <a:ln cap="flat" cmpd="sng" w="25400">
            <a:solidFill>
              <a:srgbClr val="CDCDC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70"/>
          <p:cNvSpPr/>
          <p:nvPr/>
        </p:nvSpPr>
        <p:spPr>
          <a:xfrm rot="-5400000">
            <a:off x="979488" y="4176712"/>
            <a:ext cx="184150" cy="92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70"/>
          <p:cNvSpPr/>
          <p:nvPr/>
        </p:nvSpPr>
        <p:spPr>
          <a:xfrm>
            <a:off x="4384675" y="5529263"/>
            <a:ext cx="184150" cy="92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70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Student’s t Distribution</a:t>
            </a:r>
            <a:endParaRPr/>
          </a:p>
        </p:txBody>
      </p:sp>
      <p:sp>
        <p:nvSpPr>
          <p:cNvPr id="1507" name="Google Shape;1507;p70"/>
          <p:cNvSpPr/>
          <p:nvPr/>
        </p:nvSpPr>
        <p:spPr>
          <a:xfrm>
            <a:off x="4116388" y="5640388"/>
            <a:ext cx="758825" cy="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cxnSp>
        <p:nvCxnSpPr>
          <p:cNvPr id="1508" name="Google Shape;1508;p70"/>
          <p:cNvCxnSpPr/>
          <p:nvPr/>
        </p:nvCxnSpPr>
        <p:spPr>
          <a:xfrm>
            <a:off x="3816350" y="2597150"/>
            <a:ext cx="520700" cy="44450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9" name="Google Shape;1509;p70"/>
          <p:cNvCxnSpPr/>
          <p:nvPr/>
        </p:nvCxnSpPr>
        <p:spPr>
          <a:xfrm flipH="1">
            <a:off x="5978525" y="4410075"/>
            <a:ext cx="698500" cy="67310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0" name="Google Shape;1510;p70"/>
          <p:cNvSpPr/>
          <p:nvPr/>
        </p:nvSpPr>
        <p:spPr>
          <a:xfrm>
            <a:off x="6443663" y="3833813"/>
            <a:ext cx="17494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t (</a:t>
            </a:r>
            <a:r>
              <a:rPr i="1"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 = 5)</a:t>
            </a:r>
            <a:endParaRPr/>
          </a:p>
        </p:txBody>
      </p:sp>
      <p:sp>
        <p:nvSpPr>
          <p:cNvPr id="1511" name="Google Shape;1511;p70"/>
          <p:cNvSpPr/>
          <p:nvPr/>
        </p:nvSpPr>
        <p:spPr>
          <a:xfrm>
            <a:off x="2287588" y="2020888"/>
            <a:ext cx="1749425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Standard Normal</a:t>
            </a:r>
            <a:endParaRPr/>
          </a:p>
        </p:txBody>
      </p:sp>
      <p:cxnSp>
        <p:nvCxnSpPr>
          <p:cNvPr id="1512" name="Google Shape;1512;p70"/>
          <p:cNvCxnSpPr/>
          <p:nvPr/>
        </p:nvCxnSpPr>
        <p:spPr>
          <a:xfrm flipH="1">
            <a:off x="5156200" y="3654425"/>
            <a:ext cx="698500" cy="67310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3" name="Google Shape;1513;p70"/>
          <p:cNvSpPr/>
          <p:nvPr/>
        </p:nvSpPr>
        <p:spPr>
          <a:xfrm>
            <a:off x="5621338" y="3078163"/>
            <a:ext cx="17494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t (</a:t>
            </a:r>
            <a:r>
              <a:rPr i="1"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 = 13)</a:t>
            </a:r>
            <a:endParaRPr/>
          </a:p>
        </p:txBody>
      </p:sp>
      <p:sp>
        <p:nvSpPr>
          <p:cNvPr id="1514" name="Google Shape;1514;p70"/>
          <p:cNvSpPr/>
          <p:nvPr/>
        </p:nvSpPr>
        <p:spPr>
          <a:xfrm>
            <a:off x="719138" y="2876550"/>
            <a:ext cx="2124075" cy="154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Bell-Shaped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Symmetric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‘Fatter’ Tails</a:t>
            </a:r>
            <a:endParaRPr/>
          </a:p>
        </p:txBody>
      </p:sp>
      <p:cxnSp>
        <p:nvCxnSpPr>
          <p:cNvPr id="1515" name="Google Shape;1515;p70"/>
          <p:cNvCxnSpPr/>
          <p:nvPr/>
        </p:nvCxnSpPr>
        <p:spPr>
          <a:xfrm>
            <a:off x="2863850" y="3544888"/>
            <a:ext cx="815975" cy="985837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70"/>
          <p:cNvCxnSpPr/>
          <p:nvPr/>
        </p:nvCxnSpPr>
        <p:spPr>
          <a:xfrm>
            <a:off x="2849563" y="3892550"/>
            <a:ext cx="387350" cy="969963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71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Student’s </a:t>
            </a:r>
            <a:r>
              <a:rPr lang="en-US" sz="4800"/>
              <a:t>t</a:t>
            </a:r>
            <a:r>
              <a:rPr lang="en-US"/>
              <a:t> Table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4" name="Google Shape;1534;p72"/>
          <p:cNvGraphicFramePr/>
          <p:nvPr/>
        </p:nvGraphicFramePr>
        <p:xfrm>
          <a:off x="454025" y="2135188"/>
          <a:ext cx="3403600" cy="2813050"/>
        </p:xfrm>
        <a:graphic>
          <a:graphicData uri="http://schemas.openxmlformats.org/presentationml/2006/ole">
            <mc:AlternateContent>
              <mc:Choice Requires="v">
                <p:oleObj r:id="rId4" imgH="2813050" imgW="3403600" progId="Word.Document.8" spid="_x0000_s1">
                  <p:embed/>
                </p:oleObj>
              </mc:Choice>
              <mc:Fallback>
                <p:oleObj r:id="rId5" imgH="2813050" imgW="3403600" progId="Word.Document.8">
                  <p:embed/>
                  <p:pic>
                    <p:nvPicPr>
                      <p:cNvPr id="1534" name="Google Shape;1534;p7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4025" y="2135188"/>
                        <a:ext cx="340360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5" name="Google Shape;1535;p72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Student’s </a:t>
            </a:r>
            <a:r>
              <a:rPr lang="en-US" sz="4800"/>
              <a:t>t</a:t>
            </a:r>
            <a:r>
              <a:rPr lang="en-US"/>
              <a:t> Table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73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Student’s </a:t>
            </a:r>
            <a:r>
              <a:rPr lang="en-US" sz="4800"/>
              <a:t>t</a:t>
            </a:r>
            <a:r>
              <a:rPr lang="en-US"/>
              <a:t> Table</a:t>
            </a:r>
            <a:endParaRPr/>
          </a:p>
        </p:txBody>
      </p:sp>
      <p:sp>
        <p:nvSpPr>
          <p:cNvPr id="1545" name="Google Shape;1545;p73"/>
          <p:cNvSpPr/>
          <p:nvPr/>
        </p:nvSpPr>
        <p:spPr>
          <a:xfrm>
            <a:off x="2408238" y="5792788"/>
            <a:ext cx="2206625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 values</a:t>
            </a:r>
            <a:endParaRPr/>
          </a:p>
        </p:txBody>
      </p:sp>
      <p:cxnSp>
        <p:nvCxnSpPr>
          <p:cNvPr id="1546" name="Google Shape;1546;p73"/>
          <p:cNvCxnSpPr/>
          <p:nvPr/>
        </p:nvCxnSpPr>
        <p:spPr>
          <a:xfrm flipH="1">
            <a:off x="2425700" y="4889500"/>
            <a:ext cx="10160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547" name="Google Shape;1547;p73"/>
          <p:cNvCxnSpPr/>
          <p:nvPr/>
        </p:nvCxnSpPr>
        <p:spPr>
          <a:xfrm>
            <a:off x="1689100" y="4813300"/>
            <a:ext cx="660400" cy="1117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aphicFrame>
        <p:nvGraphicFramePr>
          <p:cNvPr id="1548" name="Google Shape;1548;p73"/>
          <p:cNvGraphicFramePr/>
          <p:nvPr/>
        </p:nvGraphicFramePr>
        <p:xfrm>
          <a:off x="454025" y="2135188"/>
          <a:ext cx="3403600" cy="2813050"/>
        </p:xfrm>
        <a:graphic>
          <a:graphicData uri="http://schemas.openxmlformats.org/presentationml/2006/ole">
            <mc:AlternateContent>
              <mc:Choice Requires="v">
                <p:oleObj r:id="rId4" imgH="2813050" imgW="3403600" progId="Word.Document.8" spid="_x0000_s1">
                  <p:embed/>
                </p:oleObj>
              </mc:Choice>
              <mc:Fallback>
                <p:oleObj r:id="rId5" imgH="2813050" imgW="3403600" progId="Word.Document.8">
                  <p:embed/>
                  <p:pic>
                    <p:nvPicPr>
                      <p:cNvPr id="1548" name="Google Shape;1548;p7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4025" y="2135188"/>
                        <a:ext cx="340360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4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Student’s </a:t>
            </a:r>
            <a:r>
              <a:rPr lang="en-US" sz="4800"/>
              <a:t>t</a:t>
            </a:r>
            <a:r>
              <a:rPr lang="en-US"/>
              <a:t> Table</a:t>
            </a:r>
            <a:endParaRPr/>
          </a:p>
        </p:txBody>
      </p:sp>
      <p:sp>
        <p:nvSpPr>
          <p:cNvPr id="1558" name="Google Shape;1558;p74"/>
          <p:cNvSpPr/>
          <p:nvPr/>
        </p:nvSpPr>
        <p:spPr>
          <a:xfrm>
            <a:off x="2408238" y="5792788"/>
            <a:ext cx="2206625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 values</a:t>
            </a:r>
            <a:endParaRPr/>
          </a:p>
        </p:txBody>
      </p:sp>
      <p:graphicFrame>
        <p:nvGraphicFramePr>
          <p:cNvPr id="1559" name="Google Shape;1559;p74"/>
          <p:cNvGraphicFramePr/>
          <p:nvPr/>
        </p:nvGraphicFramePr>
        <p:xfrm>
          <a:off x="4486275" y="3603625"/>
          <a:ext cx="4273550" cy="2305050"/>
        </p:xfrm>
        <a:graphic>
          <a:graphicData uri="http://schemas.openxmlformats.org/presentationml/2006/ole">
            <mc:AlternateContent>
              <mc:Choice Requires="v">
                <p:oleObj r:id="rId4" imgH="2305050" imgW="4273550" progId="" spid="_x0000_s1">
                  <p:embed/>
                </p:oleObj>
              </mc:Choice>
              <mc:Fallback>
                <p:oleObj r:id="rId5" imgH="2305050" imgW="4273550" progId="">
                  <p:embed/>
                  <p:pic>
                    <p:nvPicPr>
                      <p:cNvPr id="1559" name="Google Shape;1559;p7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486275" y="3603625"/>
                        <a:ext cx="4273550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0" name="Google Shape;1560;p74"/>
          <p:cNvSpPr/>
          <p:nvPr/>
        </p:nvSpPr>
        <p:spPr>
          <a:xfrm>
            <a:off x="4324350" y="1876425"/>
            <a:ext cx="1331913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/ 2</a:t>
            </a:r>
            <a:endParaRPr/>
          </a:p>
        </p:txBody>
      </p:sp>
      <p:cxnSp>
        <p:nvCxnSpPr>
          <p:cNvPr id="1561" name="Google Shape;1561;p74"/>
          <p:cNvCxnSpPr/>
          <p:nvPr/>
        </p:nvCxnSpPr>
        <p:spPr>
          <a:xfrm flipH="1" rot="10800000">
            <a:off x="3951288" y="2146300"/>
            <a:ext cx="331787" cy="304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562" name="Google Shape;1562;p74"/>
          <p:cNvSpPr/>
          <p:nvPr/>
        </p:nvSpPr>
        <p:spPr>
          <a:xfrm>
            <a:off x="8031163" y="4338638"/>
            <a:ext cx="971550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/ 2</a:t>
            </a:r>
            <a:endParaRPr/>
          </a:p>
        </p:txBody>
      </p:sp>
      <p:cxnSp>
        <p:nvCxnSpPr>
          <p:cNvPr id="1563" name="Google Shape;1563;p74"/>
          <p:cNvCxnSpPr/>
          <p:nvPr/>
        </p:nvCxnSpPr>
        <p:spPr>
          <a:xfrm flipH="1" rot="10800000">
            <a:off x="7591425" y="4560888"/>
            <a:ext cx="379413" cy="72866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564" name="Google Shape;1564;p74"/>
          <p:cNvCxnSpPr/>
          <p:nvPr/>
        </p:nvCxnSpPr>
        <p:spPr>
          <a:xfrm flipH="1">
            <a:off x="3960813" y="5589588"/>
            <a:ext cx="1531937" cy="4397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aphicFrame>
        <p:nvGraphicFramePr>
          <p:cNvPr id="1565" name="Google Shape;1565;p74"/>
          <p:cNvGraphicFramePr/>
          <p:nvPr/>
        </p:nvGraphicFramePr>
        <p:xfrm>
          <a:off x="454025" y="2135188"/>
          <a:ext cx="3403600" cy="2813050"/>
        </p:xfrm>
        <a:graphic>
          <a:graphicData uri="http://schemas.openxmlformats.org/presentationml/2006/ole">
            <mc:AlternateContent>
              <mc:Choice Requires="v">
                <p:oleObj r:id="rId7" imgH="2813050" imgW="3403600" progId="Word.Document.8" spid="_x0000_s2">
                  <p:embed/>
                </p:oleObj>
              </mc:Choice>
              <mc:Fallback>
                <p:oleObj r:id="rId8" imgH="2813050" imgW="3403600" progId="Word.Document.8">
                  <p:embed/>
                  <p:pic>
                    <p:nvPicPr>
                      <p:cNvPr id="1565" name="Google Shape;1565;p74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4025" y="2135188"/>
                        <a:ext cx="340360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66" name="Google Shape;1566;p74"/>
          <p:cNvCxnSpPr/>
          <p:nvPr/>
        </p:nvCxnSpPr>
        <p:spPr>
          <a:xfrm flipH="1">
            <a:off x="2425700" y="4889500"/>
            <a:ext cx="10160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567" name="Google Shape;1567;p74"/>
          <p:cNvCxnSpPr/>
          <p:nvPr/>
        </p:nvCxnSpPr>
        <p:spPr>
          <a:xfrm>
            <a:off x="1689100" y="4813300"/>
            <a:ext cx="660400" cy="1117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75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Student’s </a:t>
            </a:r>
            <a:r>
              <a:rPr lang="en-US" sz="4800"/>
              <a:t>t</a:t>
            </a:r>
            <a:r>
              <a:rPr lang="en-US"/>
              <a:t> Table</a:t>
            </a:r>
            <a:endParaRPr/>
          </a:p>
        </p:txBody>
      </p:sp>
      <p:sp>
        <p:nvSpPr>
          <p:cNvPr id="1577" name="Google Shape;1577;p75"/>
          <p:cNvSpPr/>
          <p:nvPr/>
        </p:nvSpPr>
        <p:spPr>
          <a:xfrm>
            <a:off x="2408238" y="5792788"/>
            <a:ext cx="2206625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 values</a:t>
            </a:r>
            <a:endParaRPr/>
          </a:p>
        </p:txBody>
      </p:sp>
      <p:graphicFrame>
        <p:nvGraphicFramePr>
          <p:cNvPr id="1578" name="Google Shape;1578;p75"/>
          <p:cNvGraphicFramePr/>
          <p:nvPr/>
        </p:nvGraphicFramePr>
        <p:xfrm>
          <a:off x="4486275" y="3603625"/>
          <a:ext cx="4273550" cy="2305050"/>
        </p:xfrm>
        <a:graphic>
          <a:graphicData uri="http://schemas.openxmlformats.org/presentationml/2006/ole">
            <mc:AlternateContent>
              <mc:Choice Requires="v">
                <p:oleObj r:id="rId4" imgH="2305050" imgW="4273550" progId="" spid="_x0000_s1">
                  <p:embed/>
                </p:oleObj>
              </mc:Choice>
              <mc:Fallback>
                <p:oleObj r:id="rId5" imgH="2305050" imgW="4273550" progId="">
                  <p:embed/>
                  <p:pic>
                    <p:nvPicPr>
                      <p:cNvPr id="1578" name="Google Shape;1578;p7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486275" y="3603625"/>
                        <a:ext cx="4273550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9" name="Google Shape;1579;p75"/>
          <p:cNvSpPr/>
          <p:nvPr/>
        </p:nvSpPr>
        <p:spPr>
          <a:xfrm>
            <a:off x="4324350" y="1876425"/>
            <a:ext cx="1331913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/ 2</a:t>
            </a:r>
            <a:endParaRPr/>
          </a:p>
        </p:txBody>
      </p:sp>
      <p:cxnSp>
        <p:nvCxnSpPr>
          <p:cNvPr id="1580" name="Google Shape;1580;p75"/>
          <p:cNvCxnSpPr/>
          <p:nvPr/>
        </p:nvCxnSpPr>
        <p:spPr>
          <a:xfrm flipH="1" rot="10800000">
            <a:off x="3951288" y="2146300"/>
            <a:ext cx="331787" cy="304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581" name="Google Shape;1581;p75"/>
          <p:cNvSpPr/>
          <p:nvPr/>
        </p:nvSpPr>
        <p:spPr>
          <a:xfrm>
            <a:off x="8031163" y="4338638"/>
            <a:ext cx="971550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/ 2</a:t>
            </a:r>
            <a:endParaRPr/>
          </a:p>
        </p:txBody>
      </p:sp>
      <p:cxnSp>
        <p:nvCxnSpPr>
          <p:cNvPr id="1582" name="Google Shape;1582;p75"/>
          <p:cNvCxnSpPr/>
          <p:nvPr/>
        </p:nvCxnSpPr>
        <p:spPr>
          <a:xfrm flipH="1" rot="10800000">
            <a:off x="7591425" y="4560888"/>
            <a:ext cx="379413" cy="72866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583" name="Google Shape;1583;p75"/>
          <p:cNvCxnSpPr/>
          <p:nvPr/>
        </p:nvCxnSpPr>
        <p:spPr>
          <a:xfrm flipH="1">
            <a:off x="3960813" y="5589588"/>
            <a:ext cx="1531937" cy="4397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584" name="Google Shape;1584;p75"/>
          <p:cNvSpPr/>
          <p:nvPr/>
        </p:nvSpPr>
        <p:spPr>
          <a:xfrm>
            <a:off x="6799263" y="1652588"/>
            <a:ext cx="2114550" cy="191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Assume: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3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= </a:t>
            </a: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- 1 = 2</a:t>
            </a:r>
            <a:b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</a:b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	= .10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/2 =.05</a:t>
            </a:r>
            <a:endParaRPr/>
          </a:p>
        </p:txBody>
      </p:sp>
      <p:graphicFrame>
        <p:nvGraphicFramePr>
          <p:cNvPr id="1585" name="Google Shape;1585;p75"/>
          <p:cNvGraphicFramePr/>
          <p:nvPr/>
        </p:nvGraphicFramePr>
        <p:xfrm>
          <a:off x="454025" y="2135188"/>
          <a:ext cx="3403600" cy="2813050"/>
        </p:xfrm>
        <a:graphic>
          <a:graphicData uri="http://schemas.openxmlformats.org/presentationml/2006/ole">
            <mc:AlternateContent>
              <mc:Choice Requires="v">
                <p:oleObj r:id="rId7" imgH="2813050" imgW="3403600" progId="Word.Document.8" spid="_x0000_s2">
                  <p:embed/>
                </p:oleObj>
              </mc:Choice>
              <mc:Fallback>
                <p:oleObj r:id="rId8" imgH="2813050" imgW="3403600" progId="Word.Document.8">
                  <p:embed/>
                  <p:pic>
                    <p:nvPicPr>
                      <p:cNvPr id="1585" name="Google Shape;1585;p75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4025" y="2135188"/>
                        <a:ext cx="340360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86" name="Google Shape;1586;p75"/>
          <p:cNvCxnSpPr/>
          <p:nvPr/>
        </p:nvCxnSpPr>
        <p:spPr>
          <a:xfrm flipH="1">
            <a:off x="2425700" y="4889500"/>
            <a:ext cx="10160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587" name="Google Shape;1587;p75"/>
          <p:cNvCxnSpPr/>
          <p:nvPr/>
        </p:nvCxnSpPr>
        <p:spPr>
          <a:xfrm>
            <a:off x="1689100" y="4813300"/>
            <a:ext cx="660400" cy="1117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6" name="Google Shape;1596;p76"/>
          <p:cNvGraphicFramePr/>
          <p:nvPr/>
        </p:nvGraphicFramePr>
        <p:xfrm>
          <a:off x="454025" y="2135188"/>
          <a:ext cx="3403600" cy="2813050"/>
        </p:xfrm>
        <a:graphic>
          <a:graphicData uri="http://schemas.openxmlformats.org/presentationml/2006/ole">
            <mc:AlternateContent>
              <mc:Choice Requires="v">
                <p:oleObj r:id="rId4" imgH="2813050" imgW="3403600" progId="Word.Document.8" spid="_x0000_s1">
                  <p:embed/>
                </p:oleObj>
              </mc:Choice>
              <mc:Fallback>
                <p:oleObj r:id="rId5" imgH="2813050" imgW="3403600" progId="Word.Document.8">
                  <p:embed/>
                  <p:pic>
                    <p:nvPicPr>
                      <p:cNvPr id="1596" name="Google Shape;1596;p7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4025" y="2135188"/>
                        <a:ext cx="340360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" name="Google Shape;1597;p76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Student’s </a:t>
            </a:r>
            <a:r>
              <a:rPr lang="en-US" sz="4800"/>
              <a:t>t</a:t>
            </a:r>
            <a:r>
              <a:rPr lang="en-US"/>
              <a:t> Table</a:t>
            </a:r>
            <a:endParaRPr/>
          </a:p>
        </p:txBody>
      </p:sp>
      <p:sp>
        <p:nvSpPr>
          <p:cNvPr id="1598" name="Google Shape;1598;p76"/>
          <p:cNvSpPr/>
          <p:nvPr/>
        </p:nvSpPr>
        <p:spPr>
          <a:xfrm>
            <a:off x="2408238" y="5792788"/>
            <a:ext cx="2206625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 values</a:t>
            </a:r>
            <a:endParaRPr/>
          </a:p>
        </p:txBody>
      </p:sp>
      <p:graphicFrame>
        <p:nvGraphicFramePr>
          <p:cNvPr id="1599" name="Google Shape;1599;p76"/>
          <p:cNvGraphicFramePr/>
          <p:nvPr/>
        </p:nvGraphicFramePr>
        <p:xfrm>
          <a:off x="4486275" y="3603625"/>
          <a:ext cx="4273550" cy="2305050"/>
        </p:xfrm>
        <a:graphic>
          <a:graphicData uri="http://schemas.openxmlformats.org/presentationml/2006/ole">
            <mc:AlternateContent>
              <mc:Choice Requires="v">
                <p:oleObj r:id="rId7" imgH="2305050" imgW="4273550" progId="" spid="_x0000_s2">
                  <p:embed/>
                </p:oleObj>
              </mc:Choice>
              <mc:Fallback>
                <p:oleObj r:id="rId8" imgH="2305050" imgW="4273550" progId="">
                  <p:embed/>
                  <p:pic>
                    <p:nvPicPr>
                      <p:cNvPr id="1599" name="Google Shape;1599;p76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486275" y="3603625"/>
                        <a:ext cx="4273550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0" name="Google Shape;1600;p76"/>
          <p:cNvSpPr/>
          <p:nvPr/>
        </p:nvSpPr>
        <p:spPr>
          <a:xfrm>
            <a:off x="4324350" y="1876425"/>
            <a:ext cx="1331913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/ 2</a:t>
            </a:r>
            <a:endParaRPr/>
          </a:p>
        </p:txBody>
      </p:sp>
      <p:cxnSp>
        <p:nvCxnSpPr>
          <p:cNvPr id="1601" name="Google Shape;1601;p76"/>
          <p:cNvCxnSpPr/>
          <p:nvPr/>
        </p:nvCxnSpPr>
        <p:spPr>
          <a:xfrm flipH="1" rot="10800000">
            <a:off x="3951288" y="2146300"/>
            <a:ext cx="331787" cy="304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602" name="Google Shape;1602;p76"/>
          <p:cNvSpPr/>
          <p:nvPr/>
        </p:nvSpPr>
        <p:spPr>
          <a:xfrm>
            <a:off x="8031163" y="4338638"/>
            <a:ext cx="971550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/ 2</a:t>
            </a:r>
            <a:endParaRPr/>
          </a:p>
        </p:txBody>
      </p:sp>
      <p:cxnSp>
        <p:nvCxnSpPr>
          <p:cNvPr id="1603" name="Google Shape;1603;p76"/>
          <p:cNvCxnSpPr/>
          <p:nvPr/>
        </p:nvCxnSpPr>
        <p:spPr>
          <a:xfrm flipH="1" rot="10800000">
            <a:off x="7591425" y="4560888"/>
            <a:ext cx="379413" cy="72866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604" name="Google Shape;1604;p76"/>
          <p:cNvCxnSpPr/>
          <p:nvPr/>
        </p:nvCxnSpPr>
        <p:spPr>
          <a:xfrm flipH="1">
            <a:off x="3960813" y="5589588"/>
            <a:ext cx="1531937" cy="4397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605" name="Google Shape;1605;p76"/>
          <p:cNvSpPr/>
          <p:nvPr/>
        </p:nvSpPr>
        <p:spPr>
          <a:xfrm>
            <a:off x="6799263" y="1652588"/>
            <a:ext cx="2114550" cy="191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Assume: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3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	= </a:t>
            </a:r>
            <a:r>
              <a:rPr b="1" i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- 1 = 2</a:t>
            </a:r>
            <a:b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</a:b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	= .10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/2 =.05</a:t>
            </a:r>
            <a:endParaRPr/>
          </a:p>
        </p:txBody>
      </p:sp>
      <p:sp>
        <p:nvSpPr>
          <p:cNvPr id="1606" name="Google Shape;1606;p76"/>
          <p:cNvSpPr/>
          <p:nvPr/>
        </p:nvSpPr>
        <p:spPr>
          <a:xfrm>
            <a:off x="6303963" y="2236788"/>
            <a:ext cx="496887" cy="652462"/>
          </a:xfrm>
          <a:prstGeom prst="rightArrow">
            <a:avLst>
              <a:gd fmla="val 50000" name="adj1"/>
              <a:gd fmla="val 50005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76"/>
          <p:cNvSpPr/>
          <p:nvPr/>
        </p:nvSpPr>
        <p:spPr>
          <a:xfrm>
            <a:off x="146050" y="3511550"/>
            <a:ext cx="496888" cy="652463"/>
          </a:xfrm>
          <a:prstGeom prst="rightArrow">
            <a:avLst>
              <a:gd fmla="val 50000" name="adj1"/>
              <a:gd fmla="val 50005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8" name="Google Shape;1608;p76"/>
          <p:cNvCxnSpPr/>
          <p:nvPr/>
        </p:nvCxnSpPr>
        <p:spPr>
          <a:xfrm flipH="1">
            <a:off x="2425700" y="4889500"/>
            <a:ext cx="10160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609" name="Google Shape;1609;p76"/>
          <p:cNvCxnSpPr/>
          <p:nvPr/>
        </p:nvCxnSpPr>
        <p:spPr>
          <a:xfrm>
            <a:off x="1689100" y="4813300"/>
            <a:ext cx="660400" cy="1117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8" name="Google Shape;1618;p77"/>
          <p:cNvGraphicFramePr/>
          <p:nvPr/>
        </p:nvGraphicFramePr>
        <p:xfrm>
          <a:off x="454025" y="2135188"/>
          <a:ext cx="3403600" cy="2813050"/>
        </p:xfrm>
        <a:graphic>
          <a:graphicData uri="http://schemas.openxmlformats.org/presentationml/2006/ole">
            <mc:AlternateContent>
              <mc:Choice Requires="v">
                <p:oleObj r:id="rId4" imgH="2813050" imgW="3403600" progId="Word.Document.8" spid="_x0000_s1">
                  <p:embed/>
                </p:oleObj>
              </mc:Choice>
              <mc:Fallback>
                <p:oleObj r:id="rId5" imgH="2813050" imgW="3403600" progId="Word.Document.8">
                  <p:embed/>
                  <p:pic>
                    <p:nvPicPr>
                      <p:cNvPr id="1618" name="Google Shape;1618;p7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4025" y="2135188"/>
                        <a:ext cx="340360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9" name="Google Shape;1619;p77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Student’s </a:t>
            </a:r>
            <a:r>
              <a:rPr lang="en-US" sz="4800"/>
              <a:t>t</a:t>
            </a:r>
            <a:r>
              <a:rPr lang="en-US"/>
              <a:t> Table</a:t>
            </a:r>
            <a:endParaRPr/>
          </a:p>
        </p:txBody>
      </p:sp>
      <p:sp>
        <p:nvSpPr>
          <p:cNvPr id="1620" name="Google Shape;1620;p77"/>
          <p:cNvSpPr/>
          <p:nvPr/>
        </p:nvSpPr>
        <p:spPr>
          <a:xfrm>
            <a:off x="2408238" y="5792788"/>
            <a:ext cx="2206625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 values</a:t>
            </a:r>
            <a:endParaRPr/>
          </a:p>
        </p:txBody>
      </p:sp>
      <p:graphicFrame>
        <p:nvGraphicFramePr>
          <p:cNvPr id="1621" name="Google Shape;1621;p77"/>
          <p:cNvGraphicFramePr/>
          <p:nvPr/>
        </p:nvGraphicFramePr>
        <p:xfrm>
          <a:off x="4486275" y="3603625"/>
          <a:ext cx="4273550" cy="2305050"/>
        </p:xfrm>
        <a:graphic>
          <a:graphicData uri="http://schemas.openxmlformats.org/presentationml/2006/ole">
            <mc:AlternateContent>
              <mc:Choice Requires="v">
                <p:oleObj r:id="rId7" imgH="2305050" imgW="4273550" progId="" spid="_x0000_s2">
                  <p:embed/>
                </p:oleObj>
              </mc:Choice>
              <mc:Fallback>
                <p:oleObj r:id="rId8" imgH="2305050" imgW="4273550" progId="">
                  <p:embed/>
                  <p:pic>
                    <p:nvPicPr>
                      <p:cNvPr id="1621" name="Google Shape;1621;p77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486275" y="3603625"/>
                        <a:ext cx="4273550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2" name="Google Shape;1622;p77"/>
          <p:cNvSpPr/>
          <p:nvPr/>
        </p:nvSpPr>
        <p:spPr>
          <a:xfrm>
            <a:off x="4324350" y="1876425"/>
            <a:ext cx="1331913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/ 2</a:t>
            </a:r>
            <a:endParaRPr/>
          </a:p>
        </p:txBody>
      </p:sp>
      <p:cxnSp>
        <p:nvCxnSpPr>
          <p:cNvPr id="1623" name="Google Shape;1623;p77"/>
          <p:cNvCxnSpPr/>
          <p:nvPr/>
        </p:nvCxnSpPr>
        <p:spPr>
          <a:xfrm flipH="1" rot="10800000">
            <a:off x="3951288" y="2146300"/>
            <a:ext cx="331787" cy="304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624" name="Google Shape;1624;p77"/>
          <p:cNvCxnSpPr/>
          <p:nvPr/>
        </p:nvCxnSpPr>
        <p:spPr>
          <a:xfrm flipH="1" rot="10800000">
            <a:off x="7591425" y="4560888"/>
            <a:ext cx="379413" cy="72866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625" name="Google Shape;1625;p77"/>
          <p:cNvCxnSpPr/>
          <p:nvPr/>
        </p:nvCxnSpPr>
        <p:spPr>
          <a:xfrm flipH="1">
            <a:off x="3960813" y="5589588"/>
            <a:ext cx="1531937" cy="43973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626" name="Google Shape;1626;p77"/>
          <p:cNvSpPr/>
          <p:nvPr/>
        </p:nvSpPr>
        <p:spPr>
          <a:xfrm>
            <a:off x="6799263" y="1652588"/>
            <a:ext cx="2114550" cy="191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Assume: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3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= </a:t>
            </a: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- 1 = 2</a:t>
            </a:r>
            <a:b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</a:b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	= .10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/2 =.05</a:t>
            </a:r>
            <a:endParaRPr/>
          </a:p>
        </p:txBody>
      </p:sp>
      <p:sp>
        <p:nvSpPr>
          <p:cNvPr id="1627" name="Google Shape;1627;p77"/>
          <p:cNvSpPr/>
          <p:nvPr/>
        </p:nvSpPr>
        <p:spPr>
          <a:xfrm>
            <a:off x="6300788" y="2986088"/>
            <a:ext cx="496887" cy="652462"/>
          </a:xfrm>
          <a:prstGeom prst="rightArrow">
            <a:avLst>
              <a:gd fmla="val 50000" name="adj1"/>
              <a:gd fmla="val 50005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77"/>
          <p:cNvSpPr/>
          <p:nvPr/>
        </p:nvSpPr>
        <p:spPr>
          <a:xfrm>
            <a:off x="146050" y="3511550"/>
            <a:ext cx="496888" cy="652463"/>
          </a:xfrm>
          <a:prstGeom prst="rightArrow">
            <a:avLst>
              <a:gd fmla="val 50000" name="adj1"/>
              <a:gd fmla="val 50005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77"/>
          <p:cNvSpPr/>
          <p:nvPr/>
        </p:nvSpPr>
        <p:spPr>
          <a:xfrm flipH="1" rot="-5400000">
            <a:off x="2254251" y="1717675"/>
            <a:ext cx="495300" cy="650875"/>
          </a:xfrm>
          <a:prstGeom prst="rightArrow">
            <a:avLst>
              <a:gd fmla="val 50000" name="adj1"/>
              <a:gd fmla="val 50005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0" name="Google Shape;1630;p77"/>
          <p:cNvCxnSpPr/>
          <p:nvPr/>
        </p:nvCxnSpPr>
        <p:spPr>
          <a:xfrm flipH="1">
            <a:off x="2425700" y="4889500"/>
            <a:ext cx="10160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631" name="Google Shape;1631;p77"/>
          <p:cNvCxnSpPr/>
          <p:nvPr/>
        </p:nvCxnSpPr>
        <p:spPr>
          <a:xfrm>
            <a:off x="1689100" y="4813300"/>
            <a:ext cx="660400" cy="1117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632" name="Google Shape;1632;p77"/>
          <p:cNvSpPr/>
          <p:nvPr/>
        </p:nvSpPr>
        <p:spPr>
          <a:xfrm>
            <a:off x="8031163" y="4337050"/>
            <a:ext cx="74771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.05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1" name="Google Shape;1641;p78"/>
          <p:cNvGraphicFramePr/>
          <p:nvPr/>
        </p:nvGraphicFramePr>
        <p:xfrm>
          <a:off x="454025" y="2135188"/>
          <a:ext cx="3403600" cy="2813050"/>
        </p:xfrm>
        <a:graphic>
          <a:graphicData uri="http://schemas.openxmlformats.org/presentationml/2006/ole">
            <mc:AlternateContent>
              <mc:Choice Requires="v">
                <p:oleObj r:id="rId4" imgH="2813050" imgW="3403600" progId="Word.Document.8" spid="_x0000_s1">
                  <p:embed/>
                </p:oleObj>
              </mc:Choice>
              <mc:Fallback>
                <p:oleObj r:id="rId5" imgH="2813050" imgW="3403600" progId="Word.Document.8">
                  <p:embed/>
                  <p:pic>
                    <p:nvPicPr>
                      <p:cNvPr id="1641" name="Google Shape;1641;p7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4025" y="2135188"/>
                        <a:ext cx="340360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2" name="Google Shape;1642;p78"/>
          <p:cNvGraphicFramePr/>
          <p:nvPr/>
        </p:nvGraphicFramePr>
        <p:xfrm>
          <a:off x="4486275" y="3603625"/>
          <a:ext cx="4273550" cy="2305050"/>
        </p:xfrm>
        <a:graphic>
          <a:graphicData uri="http://schemas.openxmlformats.org/presentationml/2006/ole">
            <mc:AlternateContent>
              <mc:Choice Requires="v">
                <p:oleObj r:id="rId7" imgH="2305050" imgW="4273550" progId="" spid="_x0000_s2">
                  <p:embed/>
                </p:oleObj>
              </mc:Choice>
              <mc:Fallback>
                <p:oleObj r:id="rId8" imgH="2305050" imgW="4273550" progId="">
                  <p:embed/>
                  <p:pic>
                    <p:nvPicPr>
                      <p:cNvPr id="1642" name="Google Shape;1642;p78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486275" y="3603625"/>
                        <a:ext cx="4273550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3" name="Google Shape;1643;p78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Student’s </a:t>
            </a:r>
            <a:r>
              <a:rPr lang="en-US" sz="4800"/>
              <a:t>t</a:t>
            </a:r>
            <a:r>
              <a:rPr lang="en-US"/>
              <a:t> Table</a:t>
            </a:r>
            <a:endParaRPr/>
          </a:p>
        </p:txBody>
      </p:sp>
      <p:sp>
        <p:nvSpPr>
          <p:cNvPr id="1644" name="Google Shape;1644;p78"/>
          <p:cNvSpPr/>
          <p:nvPr/>
        </p:nvSpPr>
        <p:spPr>
          <a:xfrm>
            <a:off x="6799263" y="1652588"/>
            <a:ext cx="2114550" cy="191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Assume: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3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= </a:t>
            </a: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- 1 = 2</a:t>
            </a:r>
            <a:b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</a:b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	= .10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/2 =.05</a:t>
            </a:r>
            <a:endParaRPr/>
          </a:p>
        </p:txBody>
      </p:sp>
      <p:sp>
        <p:nvSpPr>
          <p:cNvPr id="1645" name="Google Shape;1645;p78"/>
          <p:cNvSpPr/>
          <p:nvPr/>
        </p:nvSpPr>
        <p:spPr>
          <a:xfrm>
            <a:off x="6477000" y="5683250"/>
            <a:ext cx="1792288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2.920</a:t>
            </a:r>
            <a:endParaRPr/>
          </a:p>
        </p:txBody>
      </p:sp>
      <p:sp>
        <p:nvSpPr>
          <p:cNvPr id="1646" name="Google Shape;1646;p78"/>
          <p:cNvSpPr/>
          <p:nvPr/>
        </p:nvSpPr>
        <p:spPr>
          <a:xfrm>
            <a:off x="2408238" y="5792788"/>
            <a:ext cx="2206625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 values</a:t>
            </a:r>
            <a:endParaRPr/>
          </a:p>
        </p:txBody>
      </p:sp>
      <p:sp>
        <p:nvSpPr>
          <p:cNvPr id="1647" name="Google Shape;1647;p78"/>
          <p:cNvSpPr/>
          <p:nvPr/>
        </p:nvSpPr>
        <p:spPr>
          <a:xfrm>
            <a:off x="4324350" y="1876425"/>
            <a:ext cx="2206625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/ 2</a:t>
            </a:r>
            <a:endParaRPr/>
          </a:p>
        </p:txBody>
      </p:sp>
      <p:cxnSp>
        <p:nvCxnSpPr>
          <p:cNvPr id="1648" name="Google Shape;1648;p78"/>
          <p:cNvCxnSpPr/>
          <p:nvPr/>
        </p:nvCxnSpPr>
        <p:spPr>
          <a:xfrm flipH="1" rot="10800000">
            <a:off x="3951288" y="2146300"/>
            <a:ext cx="331787" cy="3048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grpSp>
        <p:nvGrpSpPr>
          <p:cNvPr id="1649" name="Google Shape;1649;p78"/>
          <p:cNvGrpSpPr/>
          <p:nvPr/>
        </p:nvGrpSpPr>
        <p:grpSpPr>
          <a:xfrm>
            <a:off x="3021013" y="4181475"/>
            <a:ext cx="3297237" cy="2317750"/>
            <a:chOff x="1903" y="2634"/>
            <a:chExt cx="2077" cy="1460"/>
          </a:xfrm>
        </p:grpSpPr>
        <p:sp>
          <p:nvSpPr>
            <p:cNvPr id="1650" name="Google Shape;1650;p78"/>
            <p:cNvSpPr/>
            <p:nvPr/>
          </p:nvSpPr>
          <p:spPr>
            <a:xfrm>
              <a:off x="1911" y="2634"/>
              <a:ext cx="2069" cy="1460"/>
            </a:xfrm>
            <a:custGeom>
              <a:rect b="b" l="l" r="r" t="t"/>
              <a:pathLst>
                <a:path extrusionOk="0" h="1460" w="2069">
                  <a:moveTo>
                    <a:pt x="33" y="0"/>
                  </a:moveTo>
                  <a:lnTo>
                    <a:pt x="0" y="26"/>
                  </a:lnTo>
                  <a:lnTo>
                    <a:pt x="10" y="116"/>
                  </a:lnTo>
                  <a:lnTo>
                    <a:pt x="19" y="171"/>
                  </a:lnTo>
                  <a:lnTo>
                    <a:pt x="38" y="220"/>
                  </a:lnTo>
                  <a:lnTo>
                    <a:pt x="50" y="262"/>
                  </a:lnTo>
                  <a:lnTo>
                    <a:pt x="72" y="312"/>
                  </a:lnTo>
                  <a:lnTo>
                    <a:pt x="91" y="356"/>
                  </a:lnTo>
                  <a:lnTo>
                    <a:pt x="124" y="407"/>
                  </a:lnTo>
                  <a:lnTo>
                    <a:pt x="148" y="447"/>
                  </a:lnTo>
                  <a:lnTo>
                    <a:pt x="173" y="492"/>
                  </a:lnTo>
                  <a:lnTo>
                    <a:pt x="216" y="548"/>
                  </a:lnTo>
                  <a:lnTo>
                    <a:pt x="255" y="596"/>
                  </a:lnTo>
                  <a:lnTo>
                    <a:pt x="305" y="653"/>
                  </a:lnTo>
                  <a:lnTo>
                    <a:pt x="375" y="731"/>
                  </a:lnTo>
                  <a:lnTo>
                    <a:pt x="435" y="788"/>
                  </a:lnTo>
                  <a:lnTo>
                    <a:pt x="487" y="836"/>
                  </a:lnTo>
                  <a:lnTo>
                    <a:pt x="565" y="899"/>
                  </a:lnTo>
                  <a:lnTo>
                    <a:pt x="623" y="945"/>
                  </a:lnTo>
                  <a:lnTo>
                    <a:pt x="690" y="987"/>
                  </a:lnTo>
                  <a:lnTo>
                    <a:pt x="757" y="1031"/>
                  </a:lnTo>
                  <a:lnTo>
                    <a:pt x="832" y="1070"/>
                  </a:lnTo>
                  <a:lnTo>
                    <a:pt x="896" y="1104"/>
                  </a:lnTo>
                  <a:lnTo>
                    <a:pt x="967" y="1134"/>
                  </a:lnTo>
                  <a:lnTo>
                    <a:pt x="1038" y="1157"/>
                  </a:lnTo>
                  <a:lnTo>
                    <a:pt x="1110" y="1179"/>
                  </a:lnTo>
                  <a:lnTo>
                    <a:pt x="1186" y="1195"/>
                  </a:lnTo>
                  <a:lnTo>
                    <a:pt x="1268" y="1201"/>
                  </a:lnTo>
                  <a:lnTo>
                    <a:pt x="1337" y="1204"/>
                  </a:lnTo>
                  <a:lnTo>
                    <a:pt x="1414" y="1203"/>
                  </a:lnTo>
                  <a:lnTo>
                    <a:pt x="1472" y="1201"/>
                  </a:lnTo>
                  <a:lnTo>
                    <a:pt x="1501" y="1194"/>
                  </a:lnTo>
                  <a:lnTo>
                    <a:pt x="1457" y="1459"/>
                  </a:lnTo>
                  <a:lnTo>
                    <a:pt x="1503" y="1429"/>
                  </a:lnTo>
                  <a:lnTo>
                    <a:pt x="1540" y="1388"/>
                  </a:lnTo>
                  <a:lnTo>
                    <a:pt x="1576" y="1348"/>
                  </a:lnTo>
                  <a:lnTo>
                    <a:pt x="1616" y="1314"/>
                  </a:lnTo>
                  <a:lnTo>
                    <a:pt x="1658" y="1274"/>
                  </a:lnTo>
                  <a:lnTo>
                    <a:pt x="1709" y="1239"/>
                  </a:lnTo>
                  <a:lnTo>
                    <a:pt x="1749" y="1211"/>
                  </a:lnTo>
                  <a:lnTo>
                    <a:pt x="1797" y="1183"/>
                  </a:lnTo>
                  <a:lnTo>
                    <a:pt x="1849" y="1153"/>
                  </a:lnTo>
                  <a:lnTo>
                    <a:pt x="1913" y="1118"/>
                  </a:lnTo>
                  <a:lnTo>
                    <a:pt x="1996" y="1093"/>
                  </a:lnTo>
                  <a:lnTo>
                    <a:pt x="2068" y="1052"/>
                  </a:lnTo>
                  <a:lnTo>
                    <a:pt x="2017" y="1034"/>
                  </a:lnTo>
                  <a:lnTo>
                    <a:pt x="1969" y="1012"/>
                  </a:lnTo>
                  <a:lnTo>
                    <a:pt x="1912" y="985"/>
                  </a:lnTo>
                  <a:lnTo>
                    <a:pt x="1864" y="956"/>
                  </a:lnTo>
                  <a:lnTo>
                    <a:pt x="1839" y="936"/>
                  </a:lnTo>
                  <a:lnTo>
                    <a:pt x="1811" y="917"/>
                  </a:lnTo>
                  <a:lnTo>
                    <a:pt x="1774" y="883"/>
                  </a:lnTo>
                  <a:lnTo>
                    <a:pt x="1746" y="851"/>
                  </a:lnTo>
                  <a:lnTo>
                    <a:pt x="1715" y="819"/>
                  </a:lnTo>
                  <a:lnTo>
                    <a:pt x="1689" y="780"/>
                  </a:lnTo>
                  <a:lnTo>
                    <a:pt x="1662" y="740"/>
                  </a:lnTo>
                  <a:lnTo>
                    <a:pt x="1627" y="672"/>
                  </a:lnTo>
                  <a:lnTo>
                    <a:pt x="1559" y="717"/>
                  </a:lnTo>
                  <a:lnTo>
                    <a:pt x="1540" y="938"/>
                  </a:lnTo>
                  <a:lnTo>
                    <a:pt x="1509" y="941"/>
                  </a:lnTo>
                  <a:lnTo>
                    <a:pt x="1411" y="936"/>
                  </a:lnTo>
                  <a:lnTo>
                    <a:pt x="1334" y="929"/>
                  </a:lnTo>
                  <a:lnTo>
                    <a:pt x="1228" y="915"/>
                  </a:lnTo>
                  <a:lnTo>
                    <a:pt x="1172" y="905"/>
                  </a:lnTo>
                  <a:lnTo>
                    <a:pt x="1113" y="892"/>
                  </a:lnTo>
                  <a:lnTo>
                    <a:pt x="1033" y="873"/>
                  </a:lnTo>
                  <a:lnTo>
                    <a:pt x="955" y="855"/>
                  </a:lnTo>
                  <a:lnTo>
                    <a:pt x="878" y="824"/>
                  </a:lnTo>
                  <a:lnTo>
                    <a:pt x="813" y="797"/>
                  </a:lnTo>
                  <a:lnTo>
                    <a:pt x="743" y="762"/>
                  </a:lnTo>
                  <a:lnTo>
                    <a:pt x="673" y="729"/>
                  </a:lnTo>
                  <a:lnTo>
                    <a:pt x="622" y="695"/>
                  </a:lnTo>
                  <a:lnTo>
                    <a:pt x="561" y="652"/>
                  </a:lnTo>
                  <a:lnTo>
                    <a:pt x="498" y="603"/>
                  </a:lnTo>
                  <a:lnTo>
                    <a:pt x="439" y="559"/>
                  </a:lnTo>
                  <a:lnTo>
                    <a:pt x="379" y="508"/>
                  </a:lnTo>
                  <a:lnTo>
                    <a:pt x="313" y="449"/>
                  </a:lnTo>
                  <a:lnTo>
                    <a:pt x="249" y="391"/>
                  </a:lnTo>
                  <a:lnTo>
                    <a:pt x="201" y="330"/>
                  </a:lnTo>
                  <a:lnTo>
                    <a:pt x="163" y="289"/>
                  </a:lnTo>
                  <a:lnTo>
                    <a:pt x="129" y="247"/>
                  </a:lnTo>
                  <a:lnTo>
                    <a:pt x="110" y="208"/>
                  </a:lnTo>
                  <a:lnTo>
                    <a:pt x="88" y="170"/>
                  </a:lnTo>
                  <a:lnTo>
                    <a:pt x="73" y="132"/>
                  </a:lnTo>
                  <a:lnTo>
                    <a:pt x="33" y="0"/>
                  </a:lnTo>
                </a:path>
              </a:pathLst>
            </a:custGeom>
            <a:solidFill>
              <a:schemeClr val="folHlink"/>
            </a:solidFill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107763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8"/>
            <p:cNvSpPr/>
            <p:nvPr/>
          </p:nvSpPr>
          <p:spPr>
            <a:xfrm>
              <a:off x="1903" y="2658"/>
              <a:ext cx="2002" cy="1435"/>
            </a:xfrm>
            <a:custGeom>
              <a:rect b="b" l="l" r="r" t="t"/>
              <a:pathLst>
                <a:path extrusionOk="0" h="1435" w="2002">
                  <a:moveTo>
                    <a:pt x="5" y="0"/>
                  </a:moveTo>
                  <a:lnTo>
                    <a:pt x="0" y="116"/>
                  </a:lnTo>
                  <a:lnTo>
                    <a:pt x="7" y="161"/>
                  </a:lnTo>
                  <a:lnTo>
                    <a:pt x="19" y="208"/>
                  </a:lnTo>
                  <a:lnTo>
                    <a:pt x="35" y="248"/>
                  </a:lnTo>
                  <a:lnTo>
                    <a:pt x="54" y="298"/>
                  </a:lnTo>
                  <a:lnTo>
                    <a:pt x="74" y="347"/>
                  </a:lnTo>
                  <a:lnTo>
                    <a:pt x="100" y="401"/>
                  </a:lnTo>
                  <a:lnTo>
                    <a:pt x="125" y="444"/>
                  </a:lnTo>
                  <a:lnTo>
                    <a:pt x="151" y="486"/>
                  </a:lnTo>
                  <a:lnTo>
                    <a:pt x="191" y="543"/>
                  </a:lnTo>
                  <a:lnTo>
                    <a:pt x="235" y="588"/>
                  </a:lnTo>
                  <a:lnTo>
                    <a:pt x="284" y="647"/>
                  </a:lnTo>
                  <a:lnTo>
                    <a:pt x="353" y="725"/>
                  </a:lnTo>
                  <a:lnTo>
                    <a:pt x="412" y="783"/>
                  </a:lnTo>
                  <a:lnTo>
                    <a:pt x="464" y="828"/>
                  </a:lnTo>
                  <a:lnTo>
                    <a:pt x="539" y="894"/>
                  </a:lnTo>
                  <a:lnTo>
                    <a:pt x="599" y="941"/>
                  </a:lnTo>
                  <a:lnTo>
                    <a:pt x="661" y="985"/>
                  </a:lnTo>
                  <a:lnTo>
                    <a:pt x="732" y="1029"/>
                  </a:lnTo>
                  <a:lnTo>
                    <a:pt x="802" y="1069"/>
                  </a:lnTo>
                  <a:lnTo>
                    <a:pt x="869" y="1105"/>
                  </a:lnTo>
                  <a:lnTo>
                    <a:pt x="933" y="1134"/>
                  </a:lnTo>
                  <a:lnTo>
                    <a:pt x="1003" y="1159"/>
                  </a:lnTo>
                  <a:lnTo>
                    <a:pt x="1074" y="1181"/>
                  </a:lnTo>
                  <a:lnTo>
                    <a:pt x="1148" y="1199"/>
                  </a:lnTo>
                  <a:lnTo>
                    <a:pt x="1229" y="1208"/>
                  </a:lnTo>
                  <a:lnTo>
                    <a:pt x="1294" y="1210"/>
                  </a:lnTo>
                  <a:lnTo>
                    <a:pt x="1367" y="1212"/>
                  </a:lnTo>
                  <a:lnTo>
                    <a:pt x="1424" y="1209"/>
                  </a:lnTo>
                  <a:lnTo>
                    <a:pt x="1503" y="1205"/>
                  </a:lnTo>
                  <a:lnTo>
                    <a:pt x="1460" y="1434"/>
                  </a:lnTo>
                  <a:lnTo>
                    <a:pt x="1494" y="1394"/>
                  </a:lnTo>
                  <a:lnTo>
                    <a:pt x="1531" y="1358"/>
                  </a:lnTo>
                  <a:lnTo>
                    <a:pt x="1570" y="1323"/>
                  </a:lnTo>
                  <a:lnTo>
                    <a:pt x="1608" y="1287"/>
                  </a:lnTo>
                  <a:lnTo>
                    <a:pt x="1654" y="1253"/>
                  </a:lnTo>
                  <a:lnTo>
                    <a:pt x="1692" y="1226"/>
                  </a:lnTo>
                  <a:lnTo>
                    <a:pt x="1741" y="1199"/>
                  </a:lnTo>
                  <a:lnTo>
                    <a:pt x="1789" y="1169"/>
                  </a:lnTo>
                  <a:lnTo>
                    <a:pt x="1850" y="1137"/>
                  </a:lnTo>
                  <a:lnTo>
                    <a:pt x="1908" y="1110"/>
                  </a:lnTo>
                  <a:lnTo>
                    <a:pt x="1947" y="1094"/>
                  </a:lnTo>
                  <a:lnTo>
                    <a:pt x="2001" y="1073"/>
                  </a:lnTo>
                  <a:lnTo>
                    <a:pt x="1949" y="1055"/>
                  </a:lnTo>
                  <a:lnTo>
                    <a:pt x="1897" y="1033"/>
                  </a:lnTo>
                  <a:lnTo>
                    <a:pt x="1845" y="1006"/>
                  </a:lnTo>
                  <a:lnTo>
                    <a:pt x="1801" y="976"/>
                  </a:lnTo>
                  <a:lnTo>
                    <a:pt x="1773" y="958"/>
                  </a:lnTo>
                  <a:lnTo>
                    <a:pt x="1748" y="936"/>
                  </a:lnTo>
                  <a:lnTo>
                    <a:pt x="1708" y="903"/>
                  </a:lnTo>
                  <a:lnTo>
                    <a:pt x="1678" y="869"/>
                  </a:lnTo>
                  <a:lnTo>
                    <a:pt x="1653" y="840"/>
                  </a:lnTo>
                  <a:lnTo>
                    <a:pt x="1627" y="800"/>
                  </a:lnTo>
                  <a:lnTo>
                    <a:pt x="1597" y="759"/>
                  </a:lnTo>
                  <a:lnTo>
                    <a:pt x="1562" y="693"/>
                  </a:lnTo>
                  <a:lnTo>
                    <a:pt x="1537" y="958"/>
                  </a:lnTo>
                  <a:lnTo>
                    <a:pt x="1454" y="956"/>
                  </a:lnTo>
                  <a:lnTo>
                    <a:pt x="1360" y="948"/>
                  </a:lnTo>
                  <a:lnTo>
                    <a:pt x="1282" y="940"/>
                  </a:lnTo>
                  <a:lnTo>
                    <a:pt x="1185" y="923"/>
                  </a:lnTo>
                  <a:lnTo>
                    <a:pt x="1125" y="911"/>
                  </a:lnTo>
                  <a:lnTo>
                    <a:pt x="1067" y="902"/>
                  </a:lnTo>
                  <a:lnTo>
                    <a:pt x="993" y="880"/>
                  </a:lnTo>
                  <a:lnTo>
                    <a:pt x="918" y="858"/>
                  </a:lnTo>
                  <a:lnTo>
                    <a:pt x="840" y="828"/>
                  </a:lnTo>
                  <a:lnTo>
                    <a:pt x="776" y="799"/>
                  </a:lnTo>
                  <a:lnTo>
                    <a:pt x="709" y="763"/>
                  </a:lnTo>
                  <a:lnTo>
                    <a:pt x="641" y="728"/>
                  </a:lnTo>
                  <a:lnTo>
                    <a:pt x="590" y="697"/>
                  </a:lnTo>
                  <a:lnTo>
                    <a:pt x="530" y="651"/>
                  </a:lnTo>
                  <a:lnTo>
                    <a:pt x="468" y="603"/>
                  </a:lnTo>
                  <a:lnTo>
                    <a:pt x="411" y="561"/>
                  </a:lnTo>
                  <a:lnTo>
                    <a:pt x="349" y="509"/>
                  </a:lnTo>
                  <a:lnTo>
                    <a:pt x="284" y="449"/>
                  </a:lnTo>
                  <a:lnTo>
                    <a:pt x="223" y="388"/>
                  </a:lnTo>
                  <a:lnTo>
                    <a:pt x="174" y="329"/>
                  </a:lnTo>
                  <a:lnTo>
                    <a:pt x="135" y="288"/>
                  </a:lnTo>
                  <a:lnTo>
                    <a:pt x="101" y="243"/>
                  </a:lnTo>
                  <a:lnTo>
                    <a:pt x="77" y="204"/>
                  </a:lnTo>
                  <a:lnTo>
                    <a:pt x="58" y="166"/>
                  </a:lnTo>
                  <a:lnTo>
                    <a:pt x="44" y="127"/>
                  </a:lnTo>
                  <a:lnTo>
                    <a:pt x="5" y="0"/>
                  </a:lnTo>
                </a:path>
              </a:pathLst>
            </a:custGeom>
            <a:solidFill>
              <a:schemeClr val="folHlink"/>
            </a:solidFill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2" name="Google Shape;1652;p78"/>
          <p:cNvSpPr/>
          <p:nvPr/>
        </p:nvSpPr>
        <p:spPr>
          <a:xfrm>
            <a:off x="8031163" y="4337050"/>
            <a:ext cx="74771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.05</a:t>
            </a:r>
            <a:endParaRPr/>
          </a:p>
        </p:txBody>
      </p:sp>
      <p:cxnSp>
        <p:nvCxnSpPr>
          <p:cNvPr id="1653" name="Google Shape;1653;p78"/>
          <p:cNvCxnSpPr/>
          <p:nvPr/>
        </p:nvCxnSpPr>
        <p:spPr>
          <a:xfrm flipH="1" rot="10800000">
            <a:off x="7591425" y="4560888"/>
            <a:ext cx="379413" cy="72866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sp>
        <p:nvSpPr>
          <p:cNvPr id="1654" name="Google Shape;1654;p78"/>
          <p:cNvSpPr/>
          <p:nvPr/>
        </p:nvSpPr>
        <p:spPr>
          <a:xfrm>
            <a:off x="146050" y="3511550"/>
            <a:ext cx="496888" cy="652463"/>
          </a:xfrm>
          <a:prstGeom prst="rightArrow">
            <a:avLst>
              <a:gd fmla="val 50000" name="adj1"/>
              <a:gd fmla="val 50005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78"/>
          <p:cNvSpPr/>
          <p:nvPr/>
        </p:nvSpPr>
        <p:spPr>
          <a:xfrm flipH="1" rot="-5400000">
            <a:off x="2254251" y="1717675"/>
            <a:ext cx="495300" cy="650875"/>
          </a:xfrm>
          <a:prstGeom prst="rightArrow">
            <a:avLst>
              <a:gd fmla="val 50000" name="adj1"/>
              <a:gd fmla="val 50005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6" name="Google Shape;1656;p78"/>
          <p:cNvCxnSpPr/>
          <p:nvPr/>
        </p:nvCxnSpPr>
        <p:spPr>
          <a:xfrm flipH="1">
            <a:off x="2425700" y="4889500"/>
            <a:ext cx="101600" cy="889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  <p:cxnSp>
        <p:nvCxnSpPr>
          <p:cNvPr id="1657" name="Google Shape;1657;p78"/>
          <p:cNvCxnSpPr/>
          <p:nvPr/>
        </p:nvCxnSpPr>
        <p:spPr>
          <a:xfrm>
            <a:off x="1689100" y="4813300"/>
            <a:ext cx="660400" cy="1117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  <a:effectLst>
            <a:outerShdw rotWithShape="0" algn="ctr" dir="2700000" dist="35921">
              <a:schemeClr val="dk1"/>
            </a:outerShdw>
          </a:effectLst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79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Degrees of Freedom (</a:t>
            </a:r>
            <a:r>
              <a:rPr i="1" lang="en-US"/>
              <a:t>df</a:t>
            </a:r>
            <a:r>
              <a:rPr lang="en-US"/>
              <a:t>)</a:t>
            </a:r>
            <a:endParaRPr/>
          </a:p>
        </p:txBody>
      </p:sp>
      <p:sp>
        <p:nvSpPr>
          <p:cNvPr id="1663" name="Google Shape;1663;p79"/>
          <p:cNvSpPr txBox="1"/>
          <p:nvPr>
            <p:ph idx="1" type="body"/>
          </p:nvPr>
        </p:nvSpPr>
        <p:spPr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	Number of Observations that Are Free to Vary After Sample Statistic Has Been Calculated</a:t>
            </a:r>
            <a:endParaRPr/>
          </a:p>
          <a:p>
            <a:pPr indent="-571500" lvl="0" marL="571500" rtl="0" algn="l">
              <a:spcBef>
                <a:spcPts val="1056"/>
              </a:spcBef>
              <a:spcAft>
                <a:spcPts val="0"/>
              </a:spcAft>
              <a:buNone/>
            </a:pPr>
            <a:r>
              <a:rPr lang="en-US"/>
              <a:t>2.	Example</a:t>
            </a:r>
            <a:endParaRPr/>
          </a:p>
          <a:p>
            <a:pPr indent="-285750" lvl="1" marL="971550" rtl="0" algn="l">
              <a:lnSpc>
                <a:spcPct val="105000"/>
              </a:lnSpc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Sum of 3 Numbers Is 6</a:t>
            </a:r>
            <a:br>
              <a:rPr lang="en-US"/>
            </a:br>
            <a:r>
              <a:rPr i="1" lang="en-US"/>
              <a:t>X</a:t>
            </a:r>
            <a:r>
              <a:rPr baseline="-25000" lang="en-US"/>
              <a:t>1      </a:t>
            </a:r>
            <a:r>
              <a:rPr lang="en-US"/>
              <a:t>= 1 (or Any Number)</a:t>
            </a:r>
            <a:br>
              <a:rPr lang="en-US"/>
            </a:br>
            <a:r>
              <a:rPr i="1" lang="en-US"/>
              <a:t>X</a:t>
            </a:r>
            <a:r>
              <a:rPr baseline="-25000" lang="en-US"/>
              <a:t>2      </a:t>
            </a:r>
            <a:r>
              <a:rPr lang="en-US"/>
              <a:t>= 2 (or Any Number)</a:t>
            </a:r>
            <a:br>
              <a:rPr lang="en-US"/>
            </a:br>
            <a:r>
              <a:rPr i="1" lang="en-US"/>
              <a:t>X</a:t>
            </a:r>
            <a:r>
              <a:rPr baseline="-25000" lang="en-US"/>
              <a:t>3      </a:t>
            </a:r>
            <a:r>
              <a:rPr lang="en-US" u="sng"/>
              <a:t>= </a:t>
            </a:r>
            <a:r>
              <a:rPr b="1" lang="en-US" u="sng">
                <a:solidFill>
                  <a:srgbClr val="FCFEB9"/>
                </a:solidFill>
              </a:rPr>
              <a:t>3</a:t>
            </a:r>
            <a:r>
              <a:rPr lang="en-US" u="sng"/>
              <a:t> </a:t>
            </a:r>
            <a:r>
              <a:rPr lang="en-US"/>
              <a:t>(Cannot Vary)</a:t>
            </a:r>
            <a:br>
              <a:rPr lang="en-US"/>
            </a:br>
            <a:r>
              <a:rPr lang="en-US"/>
              <a:t>Sum = 6</a:t>
            </a:r>
            <a:endParaRPr/>
          </a:p>
        </p:txBody>
      </p:sp>
      <p:sp>
        <p:nvSpPr>
          <p:cNvPr id="1664" name="Google Shape;1664;p79"/>
          <p:cNvSpPr/>
          <p:nvPr/>
        </p:nvSpPr>
        <p:spPr>
          <a:xfrm>
            <a:off x="5902325" y="3251200"/>
            <a:ext cx="2898775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degrees of freedom = </a:t>
            </a:r>
            <a:r>
              <a:rPr i="1"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 -1 </a:t>
            </a:r>
            <a:b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= 3 -1</a:t>
            </a:r>
            <a:b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rgbClr val="FCFEB9"/>
                </a:solidFill>
                <a:latin typeface="Arial"/>
                <a:ea typeface="Arial"/>
                <a:cs typeface="Arial"/>
                <a:sym typeface="Arial"/>
              </a:rPr>
              <a:t>= 2</a:t>
            </a:r>
            <a:endParaRPr/>
          </a:p>
        </p:txBody>
      </p:sp>
      <p:sp>
        <p:nvSpPr>
          <p:cNvPr id="1665" name="Google Shape;1665;p79"/>
          <p:cNvSpPr/>
          <p:nvPr/>
        </p:nvSpPr>
        <p:spPr>
          <a:xfrm>
            <a:off x="5818188" y="3190875"/>
            <a:ext cx="3000375" cy="1558396"/>
          </a:xfrm>
          <a:prstGeom prst="wedgeRoundRectCallout">
            <a:avLst>
              <a:gd fmla="val -17662" name="adj1"/>
              <a:gd fmla="val 66667" name="adj2"/>
              <a:gd fmla="val 16667" name="adj3"/>
            </a:avLst>
          </a:prstGeom>
          <a:noFill/>
          <a:ln cap="flat" cmpd="sng" w="12700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6" name="Google Shape;1666;p79"/>
          <p:cNvGrpSpPr/>
          <p:nvPr/>
        </p:nvGrpSpPr>
        <p:grpSpPr>
          <a:xfrm>
            <a:off x="7116763" y="5483225"/>
            <a:ext cx="1074737" cy="1073150"/>
            <a:chOff x="4483" y="3454"/>
            <a:chExt cx="677" cy="676"/>
          </a:xfrm>
        </p:grpSpPr>
        <p:grpSp>
          <p:nvGrpSpPr>
            <p:cNvPr id="1667" name="Google Shape;1667;p79"/>
            <p:cNvGrpSpPr/>
            <p:nvPr/>
          </p:nvGrpSpPr>
          <p:grpSpPr>
            <a:xfrm>
              <a:off x="4483" y="3454"/>
              <a:ext cx="677" cy="676"/>
              <a:chOff x="4483" y="3454"/>
              <a:chExt cx="677" cy="676"/>
            </a:xfrm>
          </p:grpSpPr>
          <p:grpSp>
            <p:nvGrpSpPr>
              <p:cNvPr id="1668" name="Google Shape;1668;p79"/>
              <p:cNvGrpSpPr/>
              <p:nvPr/>
            </p:nvGrpSpPr>
            <p:grpSpPr>
              <a:xfrm>
                <a:off x="4483" y="3454"/>
                <a:ext cx="677" cy="676"/>
                <a:chOff x="4483" y="3454"/>
                <a:chExt cx="677" cy="676"/>
              </a:xfrm>
            </p:grpSpPr>
            <p:sp>
              <p:nvSpPr>
                <p:cNvPr id="1669" name="Google Shape;1669;p79"/>
                <p:cNvSpPr/>
                <p:nvPr/>
              </p:nvSpPr>
              <p:spPr>
                <a:xfrm>
                  <a:off x="4483" y="3454"/>
                  <a:ext cx="677" cy="676"/>
                </a:xfrm>
                <a:custGeom>
                  <a:rect b="b" l="l" r="r" t="t"/>
                  <a:pathLst>
                    <a:path extrusionOk="0" h="676" w="677">
                      <a:moveTo>
                        <a:pt x="312" y="0"/>
                      </a:moveTo>
                      <a:lnTo>
                        <a:pt x="233" y="61"/>
                      </a:lnTo>
                      <a:lnTo>
                        <a:pt x="218" y="59"/>
                      </a:lnTo>
                      <a:lnTo>
                        <a:pt x="191" y="56"/>
                      </a:lnTo>
                      <a:lnTo>
                        <a:pt x="163" y="65"/>
                      </a:lnTo>
                      <a:lnTo>
                        <a:pt x="130" y="82"/>
                      </a:lnTo>
                      <a:lnTo>
                        <a:pt x="107" y="97"/>
                      </a:lnTo>
                      <a:lnTo>
                        <a:pt x="90" y="111"/>
                      </a:lnTo>
                      <a:lnTo>
                        <a:pt x="74" y="132"/>
                      </a:lnTo>
                      <a:lnTo>
                        <a:pt x="63" y="153"/>
                      </a:lnTo>
                      <a:lnTo>
                        <a:pt x="58" y="167"/>
                      </a:lnTo>
                      <a:lnTo>
                        <a:pt x="60" y="189"/>
                      </a:lnTo>
                      <a:lnTo>
                        <a:pt x="62" y="220"/>
                      </a:lnTo>
                      <a:lnTo>
                        <a:pt x="58" y="241"/>
                      </a:lnTo>
                      <a:lnTo>
                        <a:pt x="47" y="256"/>
                      </a:lnTo>
                      <a:lnTo>
                        <a:pt x="36" y="268"/>
                      </a:lnTo>
                      <a:lnTo>
                        <a:pt x="26" y="286"/>
                      </a:lnTo>
                      <a:lnTo>
                        <a:pt x="29" y="305"/>
                      </a:lnTo>
                      <a:lnTo>
                        <a:pt x="36" y="327"/>
                      </a:lnTo>
                      <a:lnTo>
                        <a:pt x="41" y="341"/>
                      </a:lnTo>
                      <a:lnTo>
                        <a:pt x="41" y="356"/>
                      </a:lnTo>
                      <a:lnTo>
                        <a:pt x="34" y="368"/>
                      </a:lnTo>
                      <a:lnTo>
                        <a:pt x="20" y="382"/>
                      </a:lnTo>
                      <a:lnTo>
                        <a:pt x="16" y="397"/>
                      </a:lnTo>
                      <a:lnTo>
                        <a:pt x="12" y="412"/>
                      </a:lnTo>
                      <a:lnTo>
                        <a:pt x="12" y="434"/>
                      </a:lnTo>
                      <a:lnTo>
                        <a:pt x="8" y="453"/>
                      </a:lnTo>
                      <a:lnTo>
                        <a:pt x="1" y="479"/>
                      </a:lnTo>
                      <a:lnTo>
                        <a:pt x="0" y="503"/>
                      </a:lnTo>
                      <a:lnTo>
                        <a:pt x="5" y="522"/>
                      </a:lnTo>
                      <a:lnTo>
                        <a:pt x="16" y="534"/>
                      </a:lnTo>
                      <a:lnTo>
                        <a:pt x="29" y="542"/>
                      </a:lnTo>
                      <a:lnTo>
                        <a:pt x="50" y="543"/>
                      </a:lnTo>
                      <a:lnTo>
                        <a:pt x="71" y="542"/>
                      </a:lnTo>
                      <a:lnTo>
                        <a:pt x="84" y="546"/>
                      </a:lnTo>
                      <a:lnTo>
                        <a:pt x="90" y="555"/>
                      </a:lnTo>
                      <a:lnTo>
                        <a:pt x="92" y="566"/>
                      </a:lnTo>
                      <a:lnTo>
                        <a:pt x="86" y="591"/>
                      </a:lnTo>
                      <a:lnTo>
                        <a:pt x="72" y="612"/>
                      </a:lnTo>
                      <a:lnTo>
                        <a:pt x="64" y="627"/>
                      </a:lnTo>
                      <a:lnTo>
                        <a:pt x="58" y="641"/>
                      </a:lnTo>
                      <a:lnTo>
                        <a:pt x="60" y="655"/>
                      </a:lnTo>
                      <a:lnTo>
                        <a:pt x="67" y="668"/>
                      </a:lnTo>
                      <a:lnTo>
                        <a:pt x="76" y="674"/>
                      </a:lnTo>
                      <a:lnTo>
                        <a:pt x="87" y="675"/>
                      </a:lnTo>
                      <a:lnTo>
                        <a:pt x="102" y="674"/>
                      </a:lnTo>
                      <a:lnTo>
                        <a:pt x="118" y="668"/>
                      </a:lnTo>
                      <a:lnTo>
                        <a:pt x="137" y="659"/>
                      </a:lnTo>
                      <a:lnTo>
                        <a:pt x="156" y="651"/>
                      </a:lnTo>
                      <a:lnTo>
                        <a:pt x="185" y="645"/>
                      </a:lnTo>
                      <a:lnTo>
                        <a:pt x="212" y="640"/>
                      </a:lnTo>
                      <a:lnTo>
                        <a:pt x="238" y="641"/>
                      </a:lnTo>
                      <a:lnTo>
                        <a:pt x="259" y="647"/>
                      </a:lnTo>
                      <a:lnTo>
                        <a:pt x="277" y="652"/>
                      </a:lnTo>
                      <a:lnTo>
                        <a:pt x="301" y="657"/>
                      </a:lnTo>
                      <a:lnTo>
                        <a:pt x="330" y="659"/>
                      </a:lnTo>
                      <a:lnTo>
                        <a:pt x="350" y="656"/>
                      </a:lnTo>
                      <a:lnTo>
                        <a:pt x="375" y="649"/>
                      </a:lnTo>
                      <a:lnTo>
                        <a:pt x="405" y="652"/>
                      </a:lnTo>
                      <a:lnTo>
                        <a:pt x="431" y="649"/>
                      </a:lnTo>
                      <a:lnTo>
                        <a:pt x="457" y="656"/>
                      </a:lnTo>
                      <a:lnTo>
                        <a:pt x="483" y="656"/>
                      </a:lnTo>
                      <a:lnTo>
                        <a:pt x="499" y="648"/>
                      </a:lnTo>
                      <a:lnTo>
                        <a:pt x="516" y="640"/>
                      </a:lnTo>
                      <a:lnTo>
                        <a:pt x="531" y="634"/>
                      </a:lnTo>
                      <a:lnTo>
                        <a:pt x="554" y="627"/>
                      </a:lnTo>
                      <a:lnTo>
                        <a:pt x="577" y="627"/>
                      </a:lnTo>
                      <a:lnTo>
                        <a:pt x="606" y="628"/>
                      </a:lnTo>
                      <a:lnTo>
                        <a:pt x="629" y="627"/>
                      </a:lnTo>
                      <a:lnTo>
                        <a:pt x="647" y="623"/>
                      </a:lnTo>
                      <a:lnTo>
                        <a:pt x="663" y="611"/>
                      </a:lnTo>
                      <a:lnTo>
                        <a:pt x="676" y="599"/>
                      </a:lnTo>
                      <a:lnTo>
                        <a:pt x="669" y="551"/>
                      </a:lnTo>
                      <a:lnTo>
                        <a:pt x="659" y="496"/>
                      </a:lnTo>
                      <a:lnTo>
                        <a:pt x="663" y="484"/>
                      </a:lnTo>
                      <a:lnTo>
                        <a:pt x="671" y="465"/>
                      </a:lnTo>
                      <a:lnTo>
                        <a:pt x="663" y="445"/>
                      </a:lnTo>
                      <a:lnTo>
                        <a:pt x="655" y="432"/>
                      </a:lnTo>
                      <a:lnTo>
                        <a:pt x="647" y="418"/>
                      </a:lnTo>
                      <a:lnTo>
                        <a:pt x="645" y="401"/>
                      </a:lnTo>
                      <a:lnTo>
                        <a:pt x="643" y="379"/>
                      </a:lnTo>
                      <a:lnTo>
                        <a:pt x="641" y="363"/>
                      </a:lnTo>
                      <a:lnTo>
                        <a:pt x="640" y="348"/>
                      </a:lnTo>
                      <a:lnTo>
                        <a:pt x="642" y="331"/>
                      </a:lnTo>
                      <a:lnTo>
                        <a:pt x="637" y="316"/>
                      </a:lnTo>
                      <a:lnTo>
                        <a:pt x="635" y="300"/>
                      </a:lnTo>
                      <a:lnTo>
                        <a:pt x="640" y="280"/>
                      </a:lnTo>
                      <a:lnTo>
                        <a:pt x="643" y="255"/>
                      </a:lnTo>
                      <a:lnTo>
                        <a:pt x="645" y="229"/>
                      </a:lnTo>
                      <a:lnTo>
                        <a:pt x="642" y="202"/>
                      </a:lnTo>
                      <a:lnTo>
                        <a:pt x="639" y="176"/>
                      </a:lnTo>
                      <a:lnTo>
                        <a:pt x="632" y="155"/>
                      </a:lnTo>
                      <a:lnTo>
                        <a:pt x="625" y="133"/>
                      </a:lnTo>
                      <a:lnTo>
                        <a:pt x="613" y="118"/>
                      </a:lnTo>
                      <a:lnTo>
                        <a:pt x="584" y="96"/>
                      </a:lnTo>
                      <a:lnTo>
                        <a:pt x="548" y="78"/>
                      </a:lnTo>
                      <a:lnTo>
                        <a:pt x="511" y="61"/>
                      </a:lnTo>
                      <a:lnTo>
                        <a:pt x="420" y="49"/>
                      </a:lnTo>
                      <a:lnTo>
                        <a:pt x="312" y="0"/>
                      </a:lnTo>
                    </a:path>
                  </a:pathLst>
                </a:custGeom>
                <a:solidFill>
                  <a:srgbClr val="C060FF"/>
                </a:solidFill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70" name="Google Shape;1670;p79"/>
                <p:cNvGrpSpPr/>
                <p:nvPr/>
              </p:nvGrpSpPr>
              <p:grpSpPr>
                <a:xfrm>
                  <a:off x="4566" y="3512"/>
                  <a:ext cx="473" cy="498"/>
                  <a:chOff x="4566" y="3512"/>
                  <a:chExt cx="473" cy="498"/>
                </a:xfrm>
              </p:grpSpPr>
              <p:sp>
                <p:nvSpPr>
                  <p:cNvPr id="1671" name="Google Shape;1671;p79"/>
                  <p:cNvSpPr/>
                  <p:nvPr/>
                </p:nvSpPr>
                <p:spPr>
                  <a:xfrm>
                    <a:off x="5004" y="3764"/>
                    <a:ext cx="26" cy="69"/>
                  </a:xfrm>
                  <a:custGeom>
                    <a:rect b="b" l="l" r="r" t="t"/>
                    <a:pathLst>
                      <a:path extrusionOk="0" h="69" w="26">
                        <a:moveTo>
                          <a:pt x="10" y="0"/>
                        </a:moveTo>
                        <a:lnTo>
                          <a:pt x="0" y="23"/>
                        </a:lnTo>
                        <a:lnTo>
                          <a:pt x="5" y="49"/>
                        </a:lnTo>
                        <a:lnTo>
                          <a:pt x="25" y="68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2" name="Google Shape;1672;p79"/>
                  <p:cNvSpPr/>
                  <p:nvPr/>
                </p:nvSpPr>
                <p:spPr>
                  <a:xfrm>
                    <a:off x="5023" y="3852"/>
                    <a:ext cx="16" cy="158"/>
                  </a:xfrm>
                  <a:custGeom>
                    <a:rect b="b" l="l" r="r" t="t"/>
                    <a:pathLst>
                      <a:path extrusionOk="0" h="158" w="16">
                        <a:moveTo>
                          <a:pt x="12" y="157"/>
                        </a:moveTo>
                        <a:lnTo>
                          <a:pt x="10" y="142"/>
                        </a:lnTo>
                        <a:lnTo>
                          <a:pt x="11" y="128"/>
                        </a:lnTo>
                        <a:lnTo>
                          <a:pt x="14" y="111"/>
                        </a:lnTo>
                        <a:lnTo>
                          <a:pt x="12" y="94"/>
                        </a:lnTo>
                        <a:lnTo>
                          <a:pt x="3" y="81"/>
                        </a:lnTo>
                        <a:lnTo>
                          <a:pt x="0" y="69"/>
                        </a:lnTo>
                        <a:lnTo>
                          <a:pt x="2" y="54"/>
                        </a:lnTo>
                        <a:lnTo>
                          <a:pt x="12" y="42"/>
                        </a:lnTo>
                        <a:lnTo>
                          <a:pt x="15" y="27"/>
                        </a:lnTo>
                        <a:lnTo>
                          <a:pt x="10" y="15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3" name="Google Shape;1673;p79"/>
                  <p:cNvSpPr/>
                  <p:nvPr/>
                </p:nvSpPr>
                <p:spPr>
                  <a:xfrm>
                    <a:off x="4655" y="3512"/>
                    <a:ext cx="162" cy="267"/>
                  </a:xfrm>
                  <a:custGeom>
                    <a:rect b="b" l="l" r="r" t="t"/>
                    <a:pathLst>
                      <a:path extrusionOk="0" h="267" w="162">
                        <a:moveTo>
                          <a:pt x="35" y="0"/>
                        </a:moveTo>
                        <a:lnTo>
                          <a:pt x="35" y="15"/>
                        </a:lnTo>
                        <a:lnTo>
                          <a:pt x="31" y="30"/>
                        </a:lnTo>
                        <a:lnTo>
                          <a:pt x="25" y="47"/>
                        </a:lnTo>
                        <a:lnTo>
                          <a:pt x="23" y="62"/>
                        </a:lnTo>
                        <a:lnTo>
                          <a:pt x="21" y="81"/>
                        </a:lnTo>
                        <a:lnTo>
                          <a:pt x="20" y="97"/>
                        </a:lnTo>
                        <a:lnTo>
                          <a:pt x="13" y="111"/>
                        </a:lnTo>
                        <a:lnTo>
                          <a:pt x="0" y="121"/>
                        </a:lnTo>
                        <a:lnTo>
                          <a:pt x="15" y="126"/>
                        </a:lnTo>
                        <a:lnTo>
                          <a:pt x="35" y="132"/>
                        </a:lnTo>
                        <a:lnTo>
                          <a:pt x="50" y="138"/>
                        </a:lnTo>
                        <a:lnTo>
                          <a:pt x="37" y="154"/>
                        </a:lnTo>
                        <a:lnTo>
                          <a:pt x="27" y="168"/>
                        </a:lnTo>
                        <a:lnTo>
                          <a:pt x="50" y="175"/>
                        </a:lnTo>
                        <a:lnTo>
                          <a:pt x="76" y="190"/>
                        </a:lnTo>
                        <a:lnTo>
                          <a:pt x="103" y="214"/>
                        </a:lnTo>
                        <a:lnTo>
                          <a:pt x="127" y="227"/>
                        </a:lnTo>
                        <a:lnTo>
                          <a:pt x="161" y="266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4" name="Google Shape;1674;p79"/>
                  <p:cNvSpPr/>
                  <p:nvPr/>
                </p:nvSpPr>
                <p:spPr>
                  <a:xfrm>
                    <a:off x="4878" y="3519"/>
                    <a:ext cx="158" cy="256"/>
                  </a:xfrm>
                  <a:custGeom>
                    <a:rect b="b" l="l" r="r" t="t"/>
                    <a:pathLst>
                      <a:path extrusionOk="0" h="256" w="158">
                        <a:moveTo>
                          <a:pt x="127" y="0"/>
                        </a:moveTo>
                        <a:lnTo>
                          <a:pt x="127" y="16"/>
                        </a:lnTo>
                        <a:lnTo>
                          <a:pt x="132" y="40"/>
                        </a:lnTo>
                        <a:lnTo>
                          <a:pt x="144" y="63"/>
                        </a:lnTo>
                        <a:lnTo>
                          <a:pt x="157" y="79"/>
                        </a:lnTo>
                        <a:lnTo>
                          <a:pt x="143" y="84"/>
                        </a:lnTo>
                        <a:lnTo>
                          <a:pt x="124" y="93"/>
                        </a:lnTo>
                        <a:lnTo>
                          <a:pt x="107" y="99"/>
                        </a:lnTo>
                        <a:lnTo>
                          <a:pt x="130" y="116"/>
                        </a:lnTo>
                        <a:lnTo>
                          <a:pt x="107" y="125"/>
                        </a:lnTo>
                        <a:lnTo>
                          <a:pt x="76" y="149"/>
                        </a:lnTo>
                        <a:lnTo>
                          <a:pt x="61" y="176"/>
                        </a:lnTo>
                        <a:lnTo>
                          <a:pt x="33" y="206"/>
                        </a:lnTo>
                        <a:lnTo>
                          <a:pt x="13" y="235"/>
                        </a:lnTo>
                        <a:lnTo>
                          <a:pt x="0" y="255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5" name="Google Shape;1675;p79"/>
                  <p:cNvSpPr/>
                  <p:nvPr/>
                </p:nvSpPr>
                <p:spPr>
                  <a:xfrm>
                    <a:off x="4566" y="3974"/>
                    <a:ext cx="78" cy="21"/>
                  </a:xfrm>
                  <a:custGeom>
                    <a:rect b="b" l="l" r="r" t="t"/>
                    <a:pathLst>
                      <a:path extrusionOk="0" h="21" w="78">
                        <a:moveTo>
                          <a:pt x="77" y="4"/>
                        </a:moveTo>
                        <a:lnTo>
                          <a:pt x="62" y="1"/>
                        </a:lnTo>
                        <a:lnTo>
                          <a:pt x="48" y="0"/>
                        </a:lnTo>
                        <a:lnTo>
                          <a:pt x="33" y="2"/>
                        </a:lnTo>
                        <a:lnTo>
                          <a:pt x="22" y="7"/>
                        </a:lnTo>
                        <a:lnTo>
                          <a:pt x="7" y="14"/>
                        </a:lnTo>
                        <a:lnTo>
                          <a:pt x="0" y="20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6" name="Google Shape;1676;p79"/>
                  <p:cNvSpPr/>
                  <p:nvPr/>
                </p:nvSpPr>
                <p:spPr>
                  <a:xfrm>
                    <a:off x="4599" y="3760"/>
                    <a:ext cx="51" cy="49"/>
                  </a:xfrm>
                  <a:custGeom>
                    <a:rect b="b" l="l" r="r" t="t"/>
                    <a:pathLst>
                      <a:path extrusionOk="0" h="49" w="51">
                        <a:moveTo>
                          <a:pt x="50" y="48"/>
                        </a:moveTo>
                        <a:lnTo>
                          <a:pt x="39" y="47"/>
                        </a:lnTo>
                        <a:lnTo>
                          <a:pt x="26" y="41"/>
                        </a:lnTo>
                        <a:lnTo>
                          <a:pt x="16" y="33"/>
                        </a:lnTo>
                        <a:lnTo>
                          <a:pt x="9" y="24"/>
                        </a:lnTo>
                        <a:lnTo>
                          <a:pt x="3" y="1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7" name="Google Shape;1677;p79"/>
                  <p:cNvSpPr/>
                  <p:nvPr/>
                </p:nvSpPr>
                <p:spPr>
                  <a:xfrm>
                    <a:off x="4635" y="3809"/>
                    <a:ext cx="16" cy="142"/>
                  </a:xfrm>
                  <a:custGeom>
                    <a:rect b="b" l="l" r="r" t="t"/>
                    <a:pathLst>
                      <a:path extrusionOk="0" h="142" w="16">
                        <a:moveTo>
                          <a:pt x="14" y="0"/>
                        </a:moveTo>
                        <a:lnTo>
                          <a:pt x="13" y="10"/>
                        </a:lnTo>
                        <a:lnTo>
                          <a:pt x="13" y="16"/>
                        </a:lnTo>
                        <a:lnTo>
                          <a:pt x="13" y="27"/>
                        </a:lnTo>
                        <a:lnTo>
                          <a:pt x="15" y="35"/>
                        </a:lnTo>
                        <a:lnTo>
                          <a:pt x="13" y="44"/>
                        </a:lnTo>
                        <a:lnTo>
                          <a:pt x="10" y="55"/>
                        </a:lnTo>
                        <a:lnTo>
                          <a:pt x="8" y="62"/>
                        </a:lnTo>
                        <a:lnTo>
                          <a:pt x="7" y="71"/>
                        </a:lnTo>
                        <a:lnTo>
                          <a:pt x="7" y="81"/>
                        </a:lnTo>
                        <a:lnTo>
                          <a:pt x="3" y="91"/>
                        </a:lnTo>
                        <a:lnTo>
                          <a:pt x="0" y="99"/>
                        </a:lnTo>
                        <a:lnTo>
                          <a:pt x="1" y="109"/>
                        </a:lnTo>
                        <a:lnTo>
                          <a:pt x="5" y="118"/>
                        </a:lnTo>
                        <a:lnTo>
                          <a:pt x="10" y="129"/>
                        </a:lnTo>
                        <a:lnTo>
                          <a:pt x="12" y="141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8" name="Google Shape;1678;p79"/>
                  <p:cNvSpPr/>
                  <p:nvPr/>
                </p:nvSpPr>
                <p:spPr>
                  <a:xfrm>
                    <a:off x="4634" y="3757"/>
                    <a:ext cx="15" cy="50"/>
                  </a:xfrm>
                  <a:custGeom>
                    <a:rect b="b" l="l" r="r" t="t"/>
                    <a:pathLst>
                      <a:path extrusionOk="0" h="50" w="15">
                        <a:moveTo>
                          <a:pt x="10" y="0"/>
                        </a:moveTo>
                        <a:lnTo>
                          <a:pt x="4" y="9"/>
                        </a:lnTo>
                        <a:lnTo>
                          <a:pt x="0" y="19"/>
                        </a:lnTo>
                        <a:lnTo>
                          <a:pt x="0" y="31"/>
                        </a:lnTo>
                        <a:lnTo>
                          <a:pt x="5" y="40"/>
                        </a:lnTo>
                        <a:lnTo>
                          <a:pt x="14" y="49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679" name="Google Shape;1679;p79"/>
              <p:cNvGrpSpPr/>
              <p:nvPr/>
            </p:nvGrpSpPr>
            <p:grpSpPr>
              <a:xfrm>
                <a:off x="4695" y="3483"/>
                <a:ext cx="302" cy="324"/>
                <a:chOff x="4695" y="3483"/>
                <a:chExt cx="302" cy="324"/>
              </a:xfrm>
            </p:grpSpPr>
            <p:grpSp>
              <p:nvGrpSpPr>
                <p:cNvPr id="1680" name="Google Shape;1680;p79"/>
                <p:cNvGrpSpPr/>
                <p:nvPr/>
              </p:nvGrpSpPr>
              <p:grpSpPr>
                <a:xfrm>
                  <a:off x="4695" y="3483"/>
                  <a:ext cx="302" cy="324"/>
                  <a:chOff x="4695" y="3483"/>
                  <a:chExt cx="302" cy="324"/>
                </a:xfrm>
              </p:grpSpPr>
              <p:sp>
                <p:nvSpPr>
                  <p:cNvPr id="1681" name="Google Shape;1681;p79"/>
                  <p:cNvSpPr/>
                  <p:nvPr/>
                </p:nvSpPr>
                <p:spPr>
                  <a:xfrm>
                    <a:off x="4695" y="3483"/>
                    <a:ext cx="302" cy="324"/>
                  </a:xfrm>
                  <a:custGeom>
                    <a:rect b="b" l="l" r="r" t="t"/>
                    <a:pathLst>
                      <a:path extrusionOk="0" h="324" w="302">
                        <a:moveTo>
                          <a:pt x="59" y="23"/>
                        </a:moveTo>
                        <a:lnTo>
                          <a:pt x="0" y="28"/>
                        </a:lnTo>
                        <a:lnTo>
                          <a:pt x="18" y="67"/>
                        </a:lnTo>
                        <a:lnTo>
                          <a:pt x="62" y="113"/>
                        </a:lnTo>
                        <a:lnTo>
                          <a:pt x="57" y="155"/>
                        </a:lnTo>
                        <a:lnTo>
                          <a:pt x="144" y="323"/>
                        </a:lnTo>
                        <a:lnTo>
                          <a:pt x="150" y="323"/>
                        </a:lnTo>
                        <a:lnTo>
                          <a:pt x="171" y="291"/>
                        </a:lnTo>
                        <a:lnTo>
                          <a:pt x="196" y="235"/>
                        </a:lnTo>
                        <a:lnTo>
                          <a:pt x="236" y="166"/>
                        </a:lnTo>
                        <a:lnTo>
                          <a:pt x="246" y="102"/>
                        </a:lnTo>
                        <a:lnTo>
                          <a:pt x="301" y="33"/>
                        </a:lnTo>
                        <a:lnTo>
                          <a:pt x="247" y="0"/>
                        </a:lnTo>
                        <a:lnTo>
                          <a:pt x="195" y="42"/>
                        </a:lnTo>
                        <a:lnTo>
                          <a:pt x="147" y="39"/>
                        </a:lnTo>
                        <a:lnTo>
                          <a:pt x="83" y="18"/>
                        </a:lnTo>
                        <a:lnTo>
                          <a:pt x="59" y="23"/>
                        </a:lnTo>
                      </a:path>
                    </a:pathLst>
                  </a:custGeom>
                  <a:solidFill>
                    <a:srgbClr val="E0E0E0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682" name="Google Shape;1682;p79"/>
                  <p:cNvGrpSpPr/>
                  <p:nvPr/>
                </p:nvGrpSpPr>
                <p:grpSpPr>
                  <a:xfrm>
                    <a:off x="4729" y="3561"/>
                    <a:ext cx="222" cy="37"/>
                    <a:chOff x="4729" y="3561"/>
                    <a:chExt cx="222" cy="37"/>
                  </a:xfrm>
                </p:grpSpPr>
                <p:sp>
                  <p:nvSpPr>
                    <p:cNvPr id="1683" name="Google Shape;1683;p79"/>
                    <p:cNvSpPr/>
                    <p:nvPr/>
                  </p:nvSpPr>
                  <p:spPr>
                    <a:xfrm>
                      <a:off x="4890" y="3561"/>
                      <a:ext cx="61" cy="32"/>
                    </a:xfrm>
                    <a:custGeom>
                      <a:rect b="b" l="l" r="r" t="t"/>
                      <a:pathLst>
                        <a:path extrusionOk="0" h="32" w="61">
                          <a:moveTo>
                            <a:pt x="0" y="0"/>
                          </a:moveTo>
                          <a:lnTo>
                            <a:pt x="30" y="24"/>
                          </a:lnTo>
                          <a:lnTo>
                            <a:pt x="60" y="11"/>
                          </a:lnTo>
                          <a:lnTo>
                            <a:pt x="29" y="3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C0C0C0"/>
                    </a:solidFill>
                    <a:ln cap="rnd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84" name="Google Shape;1684;p79"/>
                    <p:cNvSpPr/>
                    <p:nvPr/>
                  </p:nvSpPr>
                  <p:spPr>
                    <a:xfrm>
                      <a:off x="4729" y="3562"/>
                      <a:ext cx="71" cy="36"/>
                    </a:xfrm>
                    <a:custGeom>
                      <a:rect b="b" l="l" r="r" t="t"/>
                      <a:pathLst>
                        <a:path extrusionOk="0" h="36" w="71">
                          <a:moveTo>
                            <a:pt x="70" y="0"/>
                          </a:moveTo>
                          <a:lnTo>
                            <a:pt x="56" y="28"/>
                          </a:lnTo>
                          <a:lnTo>
                            <a:pt x="0" y="5"/>
                          </a:lnTo>
                          <a:lnTo>
                            <a:pt x="57" y="35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solidFill>
                      <a:srgbClr val="C0C0C0"/>
                    </a:solidFill>
                    <a:ln cap="rnd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1685" name="Google Shape;1685;p79"/>
                <p:cNvSpPr/>
                <p:nvPr/>
              </p:nvSpPr>
              <p:spPr>
                <a:xfrm>
                  <a:off x="4792" y="3524"/>
                  <a:ext cx="103" cy="283"/>
                </a:xfrm>
                <a:custGeom>
                  <a:rect b="b" l="l" r="r" t="t"/>
                  <a:pathLst>
                    <a:path extrusionOk="0" h="283" w="103">
                      <a:moveTo>
                        <a:pt x="30" y="0"/>
                      </a:moveTo>
                      <a:lnTo>
                        <a:pt x="11" y="38"/>
                      </a:lnTo>
                      <a:lnTo>
                        <a:pt x="37" y="79"/>
                      </a:lnTo>
                      <a:lnTo>
                        <a:pt x="31" y="97"/>
                      </a:lnTo>
                      <a:lnTo>
                        <a:pt x="15" y="120"/>
                      </a:lnTo>
                      <a:lnTo>
                        <a:pt x="0" y="190"/>
                      </a:lnTo>
                      <a:lnTo>
                        <a:pt x="44" y="282"/>
                      </a:lnTo>
                      <a:lnTo>
                        <a:pt x="57" y="282"/>
                      </a:lnTo>
                      <a:lnTo>
                        <a:pt x="102" y="193"/>
                      </a:lnTo>
                      <a:lnTo>
                        <a:pt x="93" y="122"/>
                      </a:lnTo>
                      <a:lnTo>
                        <a:pt x="79" y="99"/>
                      </a:lnTo>
                      <a:lnTo>
                        <a:pt x="69" y="78"/>
                      </a:lnTo>
                      <a:lnTo>
                        <a:pt x="92" y="38"/>
                      </a:lnTo>
                      <a:lnTo>
                        <a:pt x="79" y="0"/>
                      </a:lnTo>
                      <a:lnTo>
                        <a:pt x="30" y="0"/>
                      </a:lnTo>
                    </a:path>
                  </a:pathLst>
                </a:custGeom>
                <a:solidFill>
                  <a:srgbClr val="008080"/>
                </a:solidFill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86" name="Google Shape;1686;p79"/>
            <p:cNvGrpSpPr/>
            <p:nvPr/>
          </p:nvGrpSpPr>
          <p:grpSpPr>
            <a:xfrm>
              <a:off x="4643" y="3778"/>
              <a:ext cx="282" cy="200"/>
              <a:chOff x="4643" y="3778"/>
              <a:chExt cx="282" cy="200"/>
            </a:xfrm>
          </p:grpSpPr>
          <p:sp>
            <p:nvSpPr>
              <p:cNvPr id="1687" name="Google Shape;1687;p79"/>
              <p:cNvSpPr/>
              <p:nvPr/>
            </p:nvSpPr>
            <p:spPr>
              <a:xfrm>
                <a:off x="4718" y="3778"/>
                <a:ext cx="207" cy="192"/>
              </a:xfrm>
              <a:custGeom>
                <a:rect b="b" l="l" r="r" t="t"/>
                <a:pathLst>
                  <a:path extrusionOk="0" h="192" w="207">
                    <a:moveTo>
                      <a:pt x="0" y="66"/>
                    </a:moveTo>
                    <a:lnTo>
                      <a:pt x="55" y="23"/>
                    </a:lnTo>
                    <a:lnTo>
                      <a:pt x="84" y="11"/>
                    </a:lnTo>
                    <a:lnTo>
                      <a:pt x="114" y="1"/>
                    </a:lnTo>
                    <a:lnTo>
                      <a:pt x="137" y="0"/>
                    </a:lnTo>
                    <a:lnTo>
                      <a:pt x="167" y="3"/>
                    </a:lnTo>
                    <a:lnTo>
                      <a:pt x="186" y="9"/>
                    </a:lnTo>
                    <a:lnTo>
                      <a:pt x="201" y="19"/>
                    </a:lnTo>
                    <a:lnTo>
                      <a:pt x="206" y="27"/>
                    </a:lnTo>
                    <a:lnTo>
                      <a:pt x="206" y="32"/>
                    </a:lnTo>
                    <a:lnTo>
                      <a:pt x="202" y="42"/>
                    </a:lnTo>
                    <a:lnTo>
                      <a:pt x="192" y="49"/>
                    </a:lnTo>
                    <a:lnTo>
                      <a:pt x="180" y="54"/>
                    </a:lnTo>
                    <a:lnTo>
                      <a:pt x="189" y="63"/>
                    </a:lnTo>
                    <a:lnTo>
                      <a:pt x="197" y="74"/>
                    </a:lnTo>
                    <a:lnTo>
                      <a:pt x="199" y="79"/>
                    </a:lnTo>
                    <a:lnTo>
                      <a:pt x="196" y="88"/>
                    </a:lnTo>
                    <a:lnTo>
                      <a:pt x="190" y="94"/>
                    </a:lnTo>
                    <a:lnTo>
                      <a:pt x="182" y="99"/>
                    </a:lnTo>
                    <a:lnTo>
                      <a:pt x="167" y="100"/>
                    </a:lnTo>
                    <a:lnTo>
                      <a:pt x="169" y="109"/>
                    </a:lnTo>
                    <a:lnTo>
                      <a:pt x="173" y="116"/>
                    </a:lnTo>
                    <a:lnTo>
                      <a:pt x="170" y="127"/>
                    </a:lnTo>
                    <a:lnTo>
                      <a:pt x="164" y="133"/>
                    </a:lnTo>
                    <a:lnTo>
                      <a:pt x="153" y="135"/>
                    </a:lnTo>
                    <a:lnTo>
                      <a:pt x="140" y="135"/>
                    </a:lnTo>
                    <a:lnTo>
                      <a:pt x="146" y="140"/>
                    </a:lnTo>
                    <a:lnTo>
                      <a:pt x="150" y="148"/>
                    </a:lnTo>
                    <a:lnTo>
                      <a:pt x="149" y="155"/>
                    </a:lnTo>
                    <a:lnTo>
                      <a:pt x="145" y="160"/>
                    </a:lnTo>
                    <a:lnTo>
                      <a:pt x="138" y="163"/>
                    </a:lnTo>
                    <a:lnTo>
                      <a:pt x="129" y="167"/>
                    </a:lnTo>
                    <a:lnTo>
                      <a:pt x="116" y="168"/>
                    </a:lnTo>
                    <a:lnTo>
                      <a:pt x="103" y="168"/>
                    </a:lnTo>
                    <a:lnTo>
                      <a:pt x="89" y="179"/>
                    </a:lnTo>
                    <a:lnTo>
                      <a:pt x="81" y="184"/>
                    </a:lnTo>
                    <a:lnTo>
                      <a:pt x="67" y="188"/>
                    </a:lnTo>
                    <a:lnTo>
                      <a:pt x="52" y="191"/>
                    </a:lnTo>
                    <a:lnTo>
                      <a:pt x="36" y="187"/>
                    </a:lnTo>
                    <a:lnTo>
                      <a:pt x="0" y="151"/>
                    </a:lnTo>
                    <a:lnTo>
                      <a:pt x="0" y="108"/>
                    </a:lnTo>
                    <a:lnTo>
                      <a:pt x="0" y="66"/>
                    </a:lnTo>
                  </a:path>
                </a:pathLst>
              </a:custGeom>
              <a:solidFill>
                <a:srgbClr val="E0A08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79"/>
              <p:cNvSpPr/>
              <p:nvPr/>
            </p:nvSpPr>
            <p:spPr>
              <a:xfrm>
                <a:off x="4643" y="3811"/>
                <a:ext cx="104" cy="167"/>
              </a:xfrm>
              <a:custGeom>
                <a:rect b="b" l="l" r="r" t="t"/>
                <a:pathLst>
                  <a:path extrusionOk="0" h="167" w="104">
                    <a:moveTo>
                      <a:pt x="93" y="20"/>
                    </a:moveTo>
                    <a:lnTo>
                      <a:pt x="103" y="3"/>
                    </a:lnTo>
                    <a:lnTo>
                      <a:pt x="81" y="6"/>
                    </a:lnTo>
                    <a:lnTo>
                      <a:pt x="61" y="6"/>
                    </a:lnTo>
                    <a:lnTo>
                      <a:pt x="39" y="6"/>
                    </a:lnTo>
                    <a:lnTo>
                      <a:pt x="11" y="0"/>
                    </a:lnTo>
                    <a:lnTo>
                      <a:pt x="13" y="33"/>
                    </a:lnTo>
                    <a:lnTo>
                      <a:pt x="8" y="59"/>
                    </a:lnTo>
                    <a:lnTo>
                      <a:pt x="5" y="82"/>
                    </a:lnTo>
                    <a:lnTo>
                      <a:pt x="0" y="99"/>
                    </a:lnTo>
                    <a:lnTo>
                      <a:pt x="2" y="113"/>
                    </a:lnTo>
                    <a:lnTo>
                      <a:pt x="10" y="127"/>
                    </a:lnTo>
                    <a:lnTo>
                      <a:pt x="11" y="142"/>
                    </a:lnTo>
                    <a:lnTo>
                      <a:pt x="11" y="154"/>
                    </a:lnTo>
                    <a:lnTo>
                      <a:pt x="5" y="166"/>
                    </a:lnTo>
                    <a:lnTo>
                      <a:pt x="26" y="165"/>
                    </a:lnTo>
                    <a:lnTo>
                      <a:pt x="40" y="160"/>
                    </a:lnTo>
                    <a:lnTo>
                      <a:pt x="61" y="160"/>
                    </a:lnTo>
                    <a:lnTo>
                      <a:pt x="72" y="155"/>
                    </a:lnTo>
                    <a:lnTo>
                      <a:pt x="90" y="158"/>
                    </a:lnTo>
                    <a:lnTo>
                      <a:pt x="100" y="157"/>
                    </a:lnTo>
                    <a:lnTo>
                      <a:pt x="95" y="143"/>
                    </a:lnTo>
                    <a:lnTo>
                      <a:pt x="82" y="129"/>
                    </a:lnTo>
                    <a:lnTo>
                      <a:pt x="77" y="113"/>
                    </a:lnTo>
                    <a:lnTo>
                      <a:pt x="81" y="88"/>
                    </a:lnTo>
                    <a:lnTo>
                      <a:pt x="77" y="67"/>
                    </a:lnTo>
                    <a:lnTo>
                      <a:pt x="79" y="41"/>
                    </a:lnTo>
                    <a:lnTo>
                      <a:pt x="93" y="20"/>
                    </a:lnTo>
                  </a:path>
                </a:pathLst>
              </a:custGeom>
              <a:solidFill>
                <a:srgbClr val="E0E0E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79"/>
              <p:cNvSpPr/>
              <p:nvPr/>
            </p:nvSpPr>
            <p:spPr>
              <a:xfrm>
                <a:off x="4829" y="3821"/>
                <a:ext cx="71" cy="13"/>
              </a:xfrm>
              <a:custGeom>
                <a:rect b="b" l="l" r="r" t="t"/>
                <a:pathLst>
                  <a:path extrusionOk="0" h="13" w="71">
                    <a:moveTo>
                      <a:pt x="0" y="12"/>
                    </a:moveTo>
                    <a:lnTo>
                      <a:pt x="10" y="7"/>
                    </a:lnTo>
                    <a:lnTo>
                      <a:pt x="16" y="4"/>
                    </a:lnTo>
                    <a:lnTo>
                      <a:pt x="26" y="1"/>
                    </a:lnTo>
                    <a:lnTo>
                      <a:pt x="37" y="0"/>
                    </a:lnTo>
                    <a:lnTo>
                      <a:pt x="44" y="0"/>
                    </a:lnTo>
                    <a:lnTo>
                      <a:pt x="53" y="2"/>
                    </a:lnTo>
                    <a:lnTo>
                      <a:pt x="61" y="5"/>
                    </a:lnTo>
                    <a:lnTo>
                      <a:pt x="70" y="10"/>
                    </a:lnTo>
                  </a:path>
                </a:pathLst>
              </a:custGeom>
              <a:noFill/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79"/>
              <p:cNvSpPr/>
              <p:nvPr/>
            </p:nvSpPr>
            <p:spPr>
              <a:xfrm>
                <a:off x="4820" y="3864"/>
                <a:ext cx="67" cy="14"/>
              </a:xfrm>
              <a:custGeom>
                <a:rect b="b" l="l" r="r" t="t"/>
                <a:pathLst>
                  <a:path extrusionOk="0" h="14" w="67">
                    <a:moveTo>
                      <a:pt x="0" y="8"/>
                    </a:moveTo>
                    <a:lnTo>
                      <a:pt x="10" y="4"/>
                    </a:lnTo>
                    <a:lnTo>
                      <a:pt x="24" y="0"/>
                    </a:lnTo>
                    <a:lnTo>
                      <a:pt x="37" y="0"/>
                    </a:lnTo>
                    <a:lnTo>
                      <a:pt x="48" y="1"/>
                    </a:lnTo>
                    <a:lnTo>
                      <a:pt x="55" y="4"/>
                    </a:lnTo>
                    <a:lnTo>
                      <a:pt x="62" y="8"/>
                    </a:lnTo>
                    <a:lnTo>
                      <a:pt x="66" y="13"/>
                    </a:lnTo>
                  </a:path>
                </a:pathLst>
              </a:custGeom>
              <a:noFill/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79"/>
              <p:cNvSpPr/>
              <p:nvPr/>
            </p:nvSpPr>
            <p:spPr>
              <a:xfrm>
                <a:off x="4803" y="3907"/>
                <a:ext cx="62" cy="19"/>
              </a:xfrm>
              <a:custGeom>
                <a:rect b="b" l="l" r="r" t="t"/>
                <a:pathLst>
                  <a:path extrusionOk="0" h="19" w="62">
                    <a:moveTo>
                      <a:pt x="4" y="18"/>
                    </a:moveTo>
                    <a:lnTo>
                      <a:pt x="0" y="15"/>
                    </a:lnTo>
                    <a:lnTo>
                      <a:pt x="2" y="8"/>
                    </a:lnTo>
                    <a:lnTo>
                      <a:pt x="8" y="6"/>
                    </a:lnTo>
                    <a:lnTo>
                      <a:pt x="19" y="3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47" y="1"/>
                    </a:lnTo>
                    <a:lnTo>
                      <a:pt x="55" y="4"/>
                    </a:lnTo>
                    <a:lnTo>
                      <a:pt x="61" y="7"/>
                    </a:lnTo>
                  </a:path>
                </a:pathLst>
              </a:custGeom>
              <a:noFill/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79"/>
              <p:cNvSpPr/>
              <p:nvPr/>
            </p:nvSpPr>
            <p:spPr>
              <a:xfrm>
                <a:off x="4677" y="3826"/>
                <a:ext cx="33" cy="2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3" name="Google Shape;1693;p79"/>
          <p:cNvGrpSpPr/>
          <p:nvPr/>
        </p:nvGrpSpPr>
        <p:grpSpPr>
          <a:xfrm>
            <a:off x="7229475" y="3771900"/>
            <a:ext cx="1035050" cy="1881188"/>
            <a:chOff x="4554" y="2376"/>
            <a:chExt cx="652" cy="1185"/>
          </a:xfrm>
        </p:grpSpPr>
        <p:grpSp>
          <p:nvGrpSpPr>
            <p:cNvPr id="1694" name="Google Shape;1694;p79"/>
            <p:cNvGrpSpPr/>
            <p:nvPr/>
          </p:nvGrpSpPr>
          <p:grpSpPr>
            <a:xfrm>
              <a:off x="4554" y="2376"/>
              <a:ext cx="652" cy="1185"/>
              <a:chOff x="4554" y="2376"/>
              <a:chExt cx="652" cy="1185"/>
            </a:xfrm>
          </p:grpSpPr>
          <p:sp>
            <p:nvSpPr>
              <p:cNvPr id="1695" name="Google Shape;1695;p79"/>
              <p:cNvSpPr/>
              <p:nvPr/>
            </p:nvSpPr>
            <p:spPr>
              <a:xfrm>
                <a:off x="4554" y="2465"/>
                <a:ext cx="613" cy="1096"/>
              </a:xfrm>
              <a:custGeom>
                <a:rect b="b" l="l" r="r" t="t"/>
                <a:pathLst>
                  <a:path extrusionOk="0" h="1096" w="613">
                    <a:moveTo>
                      <a:pt x="62" y="492"/>
                    </a:moveTo>
                    <a:lnTo>
                      <a:pt x="76" y="581"/>
                    </a:lnTo>
                    <a:lnTo>
                      <a:pt x="80" y="666"/>
                    </a:lnTo>
                    <a:lnTo>
                      <a:pt x="87" y="736"/>
                    </a:lnTo>
                    <a:lnTo>
                      <a:pt x="96" y="803"/>
                    </a:lnTo>
                    <a:lnTo>
                      <a:pt x="111" y="889"/>
                    </a:lnTo>
                    <a:lnTo>
                      <a:pt x="135" y="968"/>
                    </a:lnTo>
                    <a:lnTo>
                      <a:pt x="146" y="1002"/>
                    </a:lnTo>
                    <a:lnTo>
                      <a:pt x="170" y="1046"/>
                    </a:lnTo>
                    <a:lnTo>
                      <a:pt x="200" y="1070"/>
                    </a:lnTo>
                    <a:lnTo>
                      <a:pt x="224" y="1084"/>
                    </a:lnTo>
                    <a:lnTo>
                      <a:pt x="251" y="1090"/>
                    </a:lnTo>
                    <a:lnTo>
                      <a:pt x="289" y="1095"/>
                    </a:lnTo>
                    <a:lnTo>
                      <a:pt x="324" y="1090"/>
                    </a:lnTo>
                    <a:lnTo>
                      <a:pt x="360" y="1079"/>
                    </a:lnTo>
                    <a:lnTo>
                      <a:pt x="389" y="1056"/>
                    </a:lnTo>
                    <a:lnTo>
                      <a:pt x="412" y="1020"/>
                    </a:lnTo>
                    <a:lnTo>
                      <a:pt x="432" y="973"/>
                    </a:lnTo>
                    <a:lnTo>
                      <a:pt x="451" y="929"/>
                    </a:lnTo>
                    <a:lnTo>
                      <a:pt x="480" y="846"/>
                    </a:lnTo>
                    <a:lnTo>
                      <a:pt x="507" y="744"/>
                    </a:lnTo>
                    <a:lnTo>
                      <a:pt x="527" y="666"/>
                    </a:lnTo>
                    <a:lnTo>
                      <a:pt x="540" y="572"/>
                    </a:lnTo>
                    <a:lnTo>
                      <a:pt x="549" y="490"/>
                    </a:lnTo>
                    <a:lnTo>
                      <a:pt x="554" y="458"/>
                    </a:lnTo>
                    <a:lnTo>
                      <a:pt x="572" y="447"/>
                    </a:lnTo>
                    <a:lnTo>
                      <a:pt x="587" y="435"/>
                    </a:lnTo>
                    <a:lnTo>
                      <a:pt x="602" y="419"/>
                    </a:lnTo>
                    <a:lnTo>
                      <a:pt x="612" y="399"/>
                    </a:lnTo>
                    <a:lnTo>
                      <a:pt x="610" y="380"/>
                    </a:lnTo>
                    <a:lnTo>
                      <a:pt x="595" y="364"/>
                    </a:lnTo>
                    <a:lnTo>
                      <a:pt x="577" y="353"/>
                    </a:lnTo>
                    <a:lnTo>
                      <a:pt x="559" y="349"/>
                    </a:lnTo>
                    <a:lnTo>
                      <a:pt x="559" y="325"/>
                    </a:lnTo>
                    <a:lnTo>
                      <a:pt x="563" y="258"/>
                    </a:lnTo>
                    <a:lnTo>
                      <a:pt x="568" y="181"/>
                    </a:lnTo>
                    <a:lnTo>
                      <a:pt x="545" y="98"/>
                    </a:lnTo>
                    <a:lnTo>
                      <a:pt x="513" y="55"/>
                    </a:lnTo>
                    <a:lnTo>
                      <a:pt x="437" y="8"/>
                    </a:lnTo>
                    <a:lnTo>
                      <a:pt x="340" y="0"/>
                    </a:lnTo>
                    <a:lnTo>
                      <a:pt x="250" y="12"/>
                    </a:lnTo>
                    <a:lnTo>
                      <a:pt x="144" y="51"/>
                    </a:lnTo>
                    <a:lnTo>
                      <a:pt x="81" y="126"/>
                    </a:lnTo>
                    <a:lnTo>
                      <a:pt x="78" y="200"/>
                    </a:lnTo>
                    <a:lnTo>
                      <a:pt x="81" y="251"/>
                    </a:lnTo>
                    <a:lnTo>
                      <a:pt x="78" y="290"/>
                    </a:lnTo>
                    <a:lnTo>
                      <a:pt x="73" y="317"/>
                    </a:lnTo>
                    <a:lnTo>
                      <a:pt x="54" y="337"/>
                    </a:lnTo>
                    <a:lnTo>
                      <a:pt x="32" y="349"/>
                    </a:lnTo>
                    <a:lnTo>
                      <a:pt x="9" y="364"/>
                    </a:lnTo>
                    <a:lnTo>
                      <a:pt x="1" y="383"/>
                    </a:lnTo>
                    <a:lnTo>
                      <a:pt x="0" y="399"/>
                    </a:lnTo>
                    <a:lnTo>
                      <a:pt x="8" y="421"/>
                    </a:lnTo>
                    <a:lnTo>
                      <a:pt x="34" y="439"/>
                    </a:lnTo>
                    <a:lnTo>
                      <a:pt x="49" y="447"/>
                    </a:lnTo>
                    <a:lnTo>
                      <a:pt x="62" y="492"/>
                    </a:lnTo>
                  </a:path>
                </a:pathLst>
              </a:custGeom>
              <a:solidFill>
                <a:srgbClr val="E0A08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96" name="Google Shape;1696;p79"/>
              <p:cNvGrpSpPr/>
              <p:nvPr/>
            </p:nvGrpSpPr>
            <p:grpSpPr>
              <a:xfrm>
                <a:off x="4555" y="2376"/>
                <a:ext cx="651" cy="454"/>
                <a:chOff x="4555" y="2376"/>
                <a:chExt cx="651" cy="454"/>
              </a:xfrm>
            </p:grpSpPr>
            <p:sp>
              <p:nvSpPr>
                <p:cNvPr id="1697" name="Google Shape;1697;p79"/>
                <p:cNvSpPr/>
                <p:nvPr/>
              </p:nvSpPr>
              <p:spPr>
                <a:xfrm>
                  <a:off x="4555" y="2376"/>
                  <a:ext cx="651" cy="454"/>
                </a:xfrm>
                <a:custGeom>
                  <a:rect b="b" l="l" r="r" t="t"/>
                  <a:pathLst>
                    <a:path extrusionOk="0" h="454" w="651">
                      <a:moveTo>
                        <a:pt x="498" y="355"/>
                      </a:moveTo>
                      <a:lnTo>
                        <a:pt x="516" y="392"/>
                      </a:lnTo>
                      <a:lnTo>
                        <a:pt x="535" y="423"/>
                      </a:lnTo>
                      <a:lnTo>
                        <a:pt x="558" y="444"/>
                      </a:lnTo>
                      <a:lnTo>
                        <a:pt x="569" y="427"/>
                      </a:lnTo>
                      <a:lnTo>
                        <a:pt x="581" y="399"/>
                      </a:lnTo>
                      <a:lnTo>
                        <a:pt x="588" y="367"/>
                      </a:lnTo>
                      <a:lnTo>
                        <a:pt x="608" y="355"/>
                      </a:lnTo>
                      <a:lnTo>
                        <a:pt x="617" y="333"/>
                      </a:lnTo>
                      <a:lnTo>
                        <a:pt x="621" y="308"/>
                      </a:lnTo>
                      <a:lnTo>
                        <a:pt x="611" y="285"/>
                      </a:lnTo>
                      <a:lnTo>
                        <a:pt x="602" y="272"/>
                      </a:lnTo>
                      <a:lnTo>
                        <a:pt x="624" y="250"/>
                      </a:lnTo>
                      <a:lnTo>
                        <a:pt x="643" y="228"/>
                      </a:lnTo>
                      <a:lnTo>
                        <a:pt x="650" y="206"/>
                      </a:lnTo>
                      <a:lnTo>
                        <a:pt x="644" y="184"/>
                      </a:lnTo>
                      <a:lnTo>
                        <a:pt x="615" y="165"/>
                      </a:lnTo>
                      <a:lnTo>
                        <a:pt x="587" y="156"/>
                      </a:lnTo>
                      <a:lnTo>
                        <a:pt x="554" y="148"/>
                      </a:lnTo>
                      <a:lnTo>
                        <a:pt x="528" y="138"/>
                      </a:lnTo>
                      <a:lnTo>
                        <a:pt x="507" y="124"/>
                      </a:lnTo>
                      <a:lnTo>
                        <a:pt x="493" y="106"/>
                      </a:lnTo>
                      <a:lnTo>
                        <a:pt x="484" y="91"/>
                      </a:lnTo>
                      <a:lnTo>
                        <a:pt x="467" y="74"/>
                      </a:lnTo>
                      <a:lnTo>
                        <a:pt x="447" y="64"/>
                      </a:lnTo>
                      <a:lnTo>
                        <a:pt x="424" y="58"/>
                      </a:lnTo>
                      <a:lnTo>
                        <a:pt x="399" y="61"/>
                      </a:lnTo>
                      <a:lnTo>
                        <a:pt x="392" y="41"/>
                      </a:lnTo>
                      <a:lnTo>
                        <a:pt x="394" y="28"/>
                      </a:lnTo>
                      <a:lnTo>
                        <a:pt x="388" y="12"/>
                      </a:lnTo>
                      <a:lnTo>
                        <a:pt x="366" y="5"/>
                      </a:lnTo>
                      <a:lnTo>
                        <a:pt x="348" y="5"/>
                      </a:lnTo>
                      <a:lnTo>
                        <a:pt x="321" y="11"/>
                      </a:lnTo>
                      <a:lnTo>
                        <a:pt x="283" y="22"/>
                      </a:lnTo>
                      <a:lnTo>
                        <a:pt x="247" y="16"/>
                      </a:lnTo>
                      <a:lnTo>
                        <a:pt x="204" y="9"/>
                      </a:lnTo>
                      <a:lnTo>
                        <a:pt x="167" y="2"/>
                      </a:lnTo>
                      <a:lnTo>
                        <a:pt x="141" y="0"/>
                      </a:lnTo>
                      <a:lnTo>
                        <a:pt x="120" y="15"/>
                      </a:lnTo>
                      <a:lnTo>
                        <a:pt x="105" y="38"/>
                      </a:lnTo>
                      <a:lnTo>
                        <a:pt x="88" y="61"/>
                      </a:lnTo>
                      <a:lnTo>
                        <a:pt x="64" y="84"/>
                      </a:lnTo>
                      <a:lnTo>
                        <a:pt x="38" y="101"/>
                      </a:lnTo>
                      <a:lnTo>
                        <a:pt x="9" y="121"/>
                      </a:lnTo>
                      <a:lnTo>
                        <a:pt x="7" y="144"/>
                      </a:lnTo>
                      <a:lnTo>
                        <a:pt x="18" y="170"/>
                      </a:lnTo>
                      <a:lnTo>
                        <a:pt x="23" y="187"/>
                      </a:lnTo>
                      <a:lnTo>
                        <a:pt x="16" y="209"/>
                      </a:lnTo>
                      <a:lnTo>
                        <a:pt x="8" y="228"/>
                      </a:lnTo>
                      <a:lnTo>
                        <a:pt x="2" y="245"/>
                      </a:lnTo>
                      <a:lnTo>
                        <a:pt x="0" y="272"/>
                      </a:lnTo>
                      <a:lnTo>
                        <a:pt x="12" y="297"/>
                      </a:lnTo>
                      <a:lnTo>
                        <a:pt x="21" y="314"/>
                      </a:lnTo>
                      <a:lnTo>
                        <a:pt x="23" y="336"/>
                      </a:lnTo>
                      <a:lnTo>
                        <a:pt x="29" y="364"/>
                      </a:lnTo>
                      <a:lnTo>
                        <a:pt x="40" y="391"/>
                      </a:lnTo>
                      <a:lnTo>
                        <a:pt x="48" y="414"/>
                      </a:lnTo>
                      <a:lnTo>
                        <a:pt x="62" y="438"/>
                      </a:lnTo>
                      <a:lnTo>
                        <a:pt x="72" y="453"/>
                      </a:lnTo>
                      <a:lnTo>
                        <a:pt x="80" y="431"/>
                      </a:lnTo>
                      <a:lnTo>
                        <a:pt x="98" y="407"/>
                      </a:lnTo>
                      <a:lnTo>
                        <a:pt x="124" y="391"/>
                      </a:lnTo>
                      <a:lnTo>
                        <a:pt x="146" y="369"/>
                      </a:lnTo>
                      <a:lnTo>
                        <a:pt x="160" y="351"/>
                      </a:lnTo>
                      <a:lnTo>
                        <a:pt x="163" y="332"/>
                      </a:lnTo>
                      <a:lnTo>
                        <a:pt x="160" y="316"/>
                      </a:lnTo>
                      <a:lnTo>
                        <a:pt x="162" y="302"/>
                      </a:lnTo>
                      <a:lnTo>
                        <a:pt x="165" y="290"/>
                      </a:lnTo>
                      <a:lnTo>
                        <a:pt x="163" y="277"/>
                      </a:lnTo>
                      <a:lnTo>
                        <a:pt x="153" y="261"/>
                      </a:lnTo>
                      <a:lnTo>
                        <a:pt x="140" y="254"/>
                      </a:lnTo>
                      <a:lnTo>
                        <a:pt x="127" y="248"/>
                      </a:lnTo>
                      <a:lnTo>
                        <a:pt x="129" y="237"/>
                      </a:lnTo>
                      <a:lnTo>
                        <a:pt x="136" y="223"/>
                      </a:lnTo>
                      <a:lnTo>
                        <a:pt x="145" y="209"/>
                      </a:lnTo>
                      <a:lnTo>
                        <a:pt x="150" y="203"/>
                      </a:lnTo>
                      <a:lnTo>
                        <a:pt x="152" y="193"/>
                      </a:lnTo>
                      <a:lnTo>
                        <a:pt x="157" y="183"/>
                      </a:lnTo>
                      <a:lnTo>
                        <a:pt x="170" y="176"/>
                      </a:lnTo>
                      <a:lnTo>
                        <a:pt x="191" y="176"/>
                      </a:lnTo>
                      <a:lnTo>
                        <a:pt x="209" y="176"/>
                      </a:lnTo>
                      <a:lnTo>
                        <a:pt x="224" y="176"/>
                      </a:lnTo>
                      <a:lnTo>
                        <a:pt x="241" y="171"/>
                      </a:lnTo>
                      <a:lnTo>
                        <a:pt x="259" y="171"/>
                      </a:lnTo>
                      <a:lnTo>
                        <a:pt x="277" y="178"/>
                      </a:lnTo>
                      <a:lnTo>
                        <a:pt x="289" y="187"/>
                      </a:lnTo>
                      <a:lnTo>
                        <a:pt x="298" y="195"/>
                      </a:lnTo>
                      <a:lnTo>
                        <a:pt x="312" y="203"/>
                      </a:lnTo>
                      <a:lnTo>
                        <a:pt x="334" y="200"/>
                      </a:lnTo>
                      <a:lnTo>
                        <a:pt x="353" y="193"/>
                      </a:lnTo>
                      <a:lnTo>
                        <a:pt x="370" y="185"/>
                      </a:lnTo>
                      <a:lnTo>
                        <a:pt x="391" y="171"/>
                      </a:lnTo>
                      <a:lnTo>
                        <a:pt x="404" y="158"/>
                      </a:lnTo>
                      <a:lnTo>
                        <a:pt x="413" y="143"/>
                      </a:lnTo>
                      <a:lnTo>
                        <a:pt x="419" y="131"/>
                      </a:lnTo>
                      <a:lnTo>
                        <a:pt x="431" y="126"/>
                      </a:lnTo>
                      <a:lnTo>
                        <a:pt x="447" y="129"/>
                      </a:lnTo>
                      <a:lnTo>
                        <a:pt x="469" y="131"/>
                      </a:lnTo>
                      <a:lnTo>
                        <a:pt x="475" y="146"/>
                      </a:lnTo>
                      <a:lnTo>
                        <a:pt x="481" y="162"/>
                      </a:lnTo>
                      <a:lnTo>
                        <a:pt x="491" y="178"/>
                      </a:lnTo>
                      <a:lnTo>
                        <a:pt x="501" y="190"/>
                      </a:lnTo>
                      <a:lnTo>
                        <a:pt x="504" y="201"/>
                      </a:lnTo>
                      <a:lnTo>
                        <a:pt x="496" y="214"/>
                      </a:lnTo>
                      <a:lnTo>
                        <a:pt x="490" y="229"/>
                      </a:lnTo>
                      <a:lnTo>
                        <a:pt x="490" y="242"/>
                      </a:lnTo>
                      <a:lnTo>
                        <a:pt x="496" y="257"/>
                      </a:lnTo>
                      <a:lnTo>
                        <a:pt x="502" y="270"/>
                      </a:lnTo>
                      <a:lnTo>
                        <a:pt x="515" y="282"/>
                      </a:lnTo>
                      <a:lnTo>
                        <a:pt x="502" y="313"/>
                      </a:lnTo>
                      <a:lnTo>
                        <a:pt x="498" y="355"/>
                      </a:lnTo>
                    </a:path>
                  </a:pathLst>
                </a:custGeom>
                <a:solidFill>
                  <a:srgbClr val="A04000"/>
                </a:solidFill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98" name="Google Shape;1698;p79"/>
                <p:cNvGrpSpPr/>
                <p:nvPr/>
              </p:nvGrpSpPr>
              <p:grpSpPr>
                <a:xfrm>
                  <a:off x="4641" y="2461"/>
                  <a:ext cx="478" cy="233"/>
                  <a:chOff x="4641" y="2461"/>
                  <a:chExt cx="478" cy="233"/>
                </a:xfrm>
              </p:grpSpPr>
              <p:sp>
                <p:nvSpPr>
                  <p:cNvPr id="1699" name="Google Shape;1699;p79"/>
                  <p:cNvSpPr/>
                  <p:nvPr/>
                </p:nvSpPr>
                <p:spPr>
                  <a:xfrm>
                    <a:off x="4743" y="2481"/>
                    <a:ext cx="79" cy="71"/>
                  </a:xfrm>
                  <a:custGeom>
                    <a:rect b="b" l="l" r="r" t="t"/>
                    <a:pathLst>
                      <a:path extrusionOk="0" h="71" w="79">
                        <a:moveTo>
                          <a:pt x="78" y="69"/>
                        </a:moveTo>
                        <a:lnTo>
                          <a:pt x="56" y="59"/>
                        </a:lnTo>
                        <a:lnTo>
                          <a:pt x="43" y="35"/>
                        </a:lnTo>
                        <a:lnTo>
                          <a:pt x="49" y="19"/>
                        </a:lnTo>
                        <a:lnTo>
                          <a:pt x="64" y="0"/>
                        </a:lnTo>
                        <a:lnTo>
                          <a:pt x="53" y="5"/>
                        </a:lnTo>
                        <a:lnTo>
                          <a:pt x="44" y="13"/>
                        </a:lnTo>
                        <a:lnTo>
                          <a:pt x="33" y="24"/>
                        </a:lnTo>
                        <a:lnTo>
                          <a:pt x="33" y="37"/>
                        </a:lnTo>
                        <a:lnTo>
                          <a:pt x="37" y="46"/>
                        </a:lnTo>
                        <a:lnTo>
                          <a:pt x="35" y="58"/>
                        </a:lnTo>
                        <a:lnTo>
                          <a:pt x="27" y="51"/>
                        </a:lnTo>
                        <a:lnTo>
                          <a:pt x="11" y="40"/>
                        </a:lnTo>
                        <a:lnTo>
                          <a:pt x="9" y="26"/>
                        </a:lnTo>
                        <a:lnTo>
                          <a:pt x="0" y="42"/>
                        </a:lnTo>
                        <a:lnTo>
                          <a:pt x="12" y="57"/>
                        </a:lnTo>
                        <a:lnTo>
                          <a:pt x="17" y="70"/>
                        </a:lnTo>
                        <a:lnTo>
                          <a:pt x="36" y="68"/>
                        </a:lnTo>
                        <a:lnTo>
                          <a:pt x="57" y="64"/>
                        </a:lnTo>
                        <a:lnTo>
                          <a:pt x="78" y="69"/>
                        </a:lnTo>
                      </a:path>
                    </a:pathLst>
                  </a:custGeom>
                  <a:solidFill>
                    <a:srgbClr val="604020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0" name="Google Shape;1700;p79"/>
                  <p:cNvSpPr/>
                  <p:nvPr/>
                </p:nvSpPr>
                <p:spPr>
                  <a:xfrm>
                    <a:off x="4945" y="2461"/>
                    <a:ext cx="45" cy="45"/>
                  </a:xfrm>
                  <a:custGeom>
                    <a:rect b="b" l="l" r="r" t="t"/>
                    <a:pathLst>
                      <a:path extrusionOk="0" h="45" w="45">
                        <a:moveTo>
                          <a:pt x="27" y="44"/>
                        </a:moveTo>
                        <a:lnTo>
                          <a:pt x="33" y="21"/>
                        </a:lnTo>
                        <a:lnTo>
                          <a:pt x="27" y="11"/>
                        </a:lnTo>
                        <a:lnTo>
                          <a:pt x="14" y="6"/>
                        </a:lnTo>
                        <a:lnTo>
                          <a:pt x="0" y="7"/>
                        </a:lnTo>
                        <a:lnTo>
                          <a:pt x="11" y="0"/>
                        </a:lnTo>
                        <a:lnTo>
                          <a:pt x="27" y="2"/>
                        </a:lnTo>
                        <a:lnTo>
                          <a:pt x="43" y="14"/>
                        </a:lnTo>
                        <a:lnTo>
                          <a:pt x="44" y="26"/>
                        </a:lnTo>
                        <a:lnTo>
                          <a:pt x="27" y="44"/>
                        </a:lnTo>
                      </a:path>
                    </a:pathLst>
                  </a:custGeom>
                  <a:solidFill>
                    <a:srgbClr val="604020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1" name="Google Shape;1701;p79"/>
                  <p:cNvSpPr/>
                  <p:nvPr/>
                </p:nvSpPr>
                <p:spPr>
                  <a:xfrm>
                    <a:off x="4641" y="2579"/>
                    <a:ext cx="39" cy="44"/>
                  </a:xfrm>
                  <a:custGeom>
                    <a:rect b="b" l="l" r="r" t="t"/>
                    <a:pathLst>
                      <a:path extrusionOk="0" h="44" w="39">
                        <a:moveTo>
                          <a:pt x="38" y="39"/>
                        </a:moveTo>
                        <a:lnTo>
                          <a:pt x="15" y="37"/>
                        </a:lnTo>
                        <a:lnTo>
                          <a:pt x="12" y="32"/>
                        </a:lnTo>
                        <a:lnTo>
                          <a:pt x="3" y="12"/>
                        </a:lnTo>
                        <a:lnTo>
                          <a:pt x="3" y="0"/>
                        </a:lnTo>
                        <a:lnTo>
                          <a:pt x="0" y="19"/>
                        </a:lnTo>
                        <a:lnTo>
                          <a:pt x="3" y="33"/>
                        </a:lnTo>
                        <a:lnTo>
                          <a:pt x="10" y="43"/>
                        </a:lnTo>
                        <a:lnTo>
                          <a:pt x="38" y="39"/>
                        </a:lnTo>
                      </a:path>
                    </a:pathLst>
                  </a:custGeom>
                  <a:solidFill>
                    <a:srgbClr val="604020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2" name="Google Shape;1702;p79"/>
                  <p:cNvSpPr/>
                  <p:nvPr/>
                </p:nvSpPr>
                <p:spPr>
                  <a:xfrm>
                    <a:off x="4646" y="2620"/>
                    <a:ext cx="34" cy="46"/>
                  </a:xfrm>
                  <a:custGeom>
                    <a:rect b="b" l="l" r="r" t="t"/>
                    <a:pathLst>
                      <a:path extrusionOk="0" h="46" w="34">
                        <a:moveTo>
                          <a:pt x="33" y="0"/>
                        </a:moveTo>
                        <a:lnTo>
                          <a:pt x="8" y="14"/>
                        </a:lnTo>
                        <a:lnTo>
                          <a:pt x="0" y="29"/>
                        </a:lnTo>
                        <a:lnTo>
                          <a:pt x="2" y="41"/>
                        </a:lnTo>
                        <a:lnTo>
                          <a:pt x="12" y="45"/>
                        </a:lnTo>
                        <a:lnTo>
                          <a:pt x="12" y="37"/>
                        </a:lnTo>
                        <a:lnTo>
                          <a:pt x="12" y="26"/>
                        </a:lnTo>
                        <a:lnTo>
                          <a:pt x="20" y="19"/>
                        </a:lnTo>
                        <a:lnTo>
                          <a:pt x="33" y="0"/>
                        </a:lnTo>
                      </a:path>
                    </a:pathLst>
                  </a:custGeom>
                  <a:solidFill>
                    <a:srgbClr val="604020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3" name="Google Shape;1703;p79"/>
                  <p:cNvSpPr/>
                  <p:nvPr/>
                </p:nvSpPr>
                <p:spPr>
                  <a:xfrm>
                    <a:off x="5056" y="2658"/>
                    <a:ext cx="63" cy="36"/>
                  </a:xfrm>
                  <a:custGeom>
                    <a:rect b="b" l="l" r="r" t="t"/>
                    <a:pathLst>
                      <a:path extrusionOk="0" h="36" w="63">
                        <a:moveTo>
                          <a:pt x="11" y="0"/>
                        </a:moveTo>
                        <a:lnTo>
                          <a:pt x="36" y="8"/>
                        </a:lnTo>
                        <a:lnTo>
                          <a:pt x="50" y="8"/>
                        </a:lnTo>
                        <a:lnTo>
                          <a:pt x="62" y="0"/>
                        </a:lnTo>
                        <a:lnTo>
                          <a:pt x="53" y="13"/>
                        </a:lnTo>
                        <a:lnTo>
                          <a:pt x="38" y="18"/>
                        </a:lnTo>
                        <a:lnTo>
                          <a:pt x="43" y="26"/>
                        </a:lnTo>
                        <a:lnTo>
                          <a:pt x="57" y="30"/>
                        </a:lnTo>
                        <a:lnTo>
                          <a:pt x="31" y="28"/>
                        </a:lnTo>
                        <a:lnTo>
                          <a:pt x="22" y="22"/>
                        </a:lnTo>
                        <a:lnTo>
                          <a:pt x="15" y="13"/>
                        </a:lnTo>
                        <a:lnTo>
                          <a:pt x="10" y="22"/>
                        </a:lnTo>
                        <a:lnTo>
                          <a:pt x="9" y="35"/>
                        </a:lnTo>
                        <a:lnTo>
                          <a:pt x="0" y="26"/>
                        </a:lnTo>
                        <a:lnTo>
                          <a:pt x="3" y="13"/>
                        </a:lnTo>
                        <a:lnTo>
                          <a:pt x="11" y="0"/>
                        </a:lnTo>
                      </a:path>
                    </a:pathLst>
                  </a:custGeom>
                  <a:solidFill>
                    <a:srgbClr val="604020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704" name="Google Shape;1704;p79"/>
            <p:cNvGrpSpPr/>
            <p:nvPr/>
          </p:nvGrpSpPr>
          <p:grpSpPr>
            <a:xfrm>
              <a:off x="4732" y="2613"/>
              <a:ext cx="314" cy="616"/>
              <a:chOff x="4732" y="2613"/>
              <a:chExt cx="314" cy="616"/>
            </a:xfrm>
          </p:grpSpPr>
          <p:grpSp>
            <p:nvGrpSpPr>
              <p:cNvPr id="1705" name="Google Shape;1705;p79"/>
              <p:cNvGrpSpPr/>
              <p:nvPr/>
            </p:nvGrpSpPr>
            <p:grpSpPr>
              <a:xfrm>
                <a:off x="4798" y="3032"/>
                <a:ext cx="119" cy="197"/>
                <a:chOff x="4798" y="3032"/>
                <a:chExt cx="119" cy="197"/>
              </a:xfrm>
            </p:grpSpPr>
            <p:sp>
              <p:nvSpPr>
                <p:cNvPr id="1706" name="Google Shape;1706;p79"/>
                <p:cNvSpPr/>
                <p:nvPr/>
              </p:nvSpPr>
              <p:spPr>
                <a:xfrm>
                  <a:off x="4798" y="3032"/>
                  <a:ext cx="119" cy="120"/>
                </a:xfrm>
                <a:custGeom>
                  <a:rect b="b" l="l" r="r" t="t"/>
                  <a:pathLst>
                    <a:path extrusionOk="0" h="120" w="119">
                      <a:moveTo>
                        <a:pt x="5" y="119"/>
                      </a:moveTo>
                      <a:lnTo>
                        <a:pt x="0" y="0"/>
                      </a:lnTo>
                      <a:lnTo>
                        <a:pt x="18" y="8"/>
                      </a:lnTo>
                      <a:lnTo>
                        <a:pt x="30" y="14"/>
                      </a:lnTo>
                      <a:lnTo>
                        <a:pt x="47" y="19"/>
                      </a:lnTo>
                      <a:lnTo>
                        <a:pt x="73" y="19"/>
                      </a:lnTo>
                      <a:lnTo>
                        <a:pt x="89" y="17"/>
                      </a:lnTo>
                      <a:lnTo>
                        <a:pt x="104" y="11"/>
                      </a:lnTo>
                      <a:lnTo>
                        <a:pt x="118" y="1"/>
                      </a:lnTo>
                      <a:lnTo>
                        <a:pt x="114" y="119"/>
                      </a:lnTo>
                      <a:lnTo>
                        <a:pt x="5" y="119"/>
                      </a:lnTo>
                    </a:path>
                  </a:pathLst>
                </a:custGeom>
                <a:solidFill>
                  <a:srgbClr val="000000"/>
                </a:solidFill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707" name="Google Shape;1707;p79"/>
                <p:cNvGrpSpPr/>
                <p:nvPr/>
              </p:nvGrpSpPr>
              <p:grpSpPr>
                <a:xfrm>
                  <a:off x="4798" y="3032"/>
                  <a:ext cx="119" cy="197"/>
                  <a:chOff x="4798" y="3032"/>
                  <a:chExt cx="119" cy="197"/>
                </a:xfrm>
              </p:grpSpPr>
              <p:sp>
                <p:nvSpPr>
                  <p:cNvPr id="1708" name="Google Shape;1708;p79"/>
                  <p:cNvSpPr/>
                  <p:nvPr/>
                </p:nvSpPr>
                <p:spPr>
                  <a:xfrm>
                    <a:off x="4805" y="3068"/>
                    <a:ext cx="101" cy="161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9" name="Google Shape;1709;p79"/>
                  <p:cNvSpPr/>
                  <p:nvPr/>
                </p:nvSpPr>
                <p:spPr>
                  <a:xfrm>
                    <a:off x="4798" y="3032"/>
                    <a:ext cx="119" cy="56"/>
                  </a:xfrm>
                  <a:custGeom>
                    <a:rect b="b" l="l" r="r" t="t"/>
                    <a:pathLst>
                      <a:path extrusionOk="0" h="56" w="119">
                        <a:moveTo>
                          <a:pt x="0" y="0"/>
                        </a:moveTo>
                        <a:lnTo>
                          <a:pt x="17" y="8"/>
                        </a:lnTo>
                        <a:lnTo>
                          <a:pt x="30" y="14"/>
                        </a:lnTo>
                        <a:lnTo>
                          <a:pt x="50" y="19"/>
                        </a:lnTo>
                        <a:lnTo>
                          <a:pt x="74" y="19"/>
                        </a:lnTo>
                        <a:lnTo>
                          <a:pt x="91" y="17"/>
                        </a:lnTo>
                        <a:lnTo>
                          <a:pt x="107" y="9"/>
                        </a:lnTo>
                        <a:lnTo>
                          <a:pt x="118" y="0"/>
                        </a:lnTo>
                        <a:lnTo>
                          <a:pt x="114" y="55"/>
                        </a:lnTo>
                        <a:lnTo>
                          <a:pt x="4" y="5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rnd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0" name="Google Shape;1710;p79"/>
                  <p:cNvSpPr/>
                  <p:nvPr/>
                </p:nvSpPr>
                <p:spPr>
                  <a:xfrm>
                    <a:off x="4826" y="3154"/>
                    <a:ext cx="58" cy="75"/>
                  </a:xfrm>
                  <a:prstGeom prst="ellipse">
                    <a:avLst/>
                  </a:prstGeom>
                  <a:solidFill>
                    <a:srgbClr val="FF0000"/>
                  </a:solidFill>
                  <a:ln cap="flat" cmpd="sng" w="12700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11" name="Google Shape;1711;p79"/>
                <p:cNvSpPr/>
                <p:nvPr/>
              </p:nvSpPr>
              <p:spPr>
                <a:xfrm>
                  <a:off x="4816" y="3140"/>
                  <a:ext cx="80" cy="26"/>
                </a:xfrm>
                <a:prstGeom prst="rect">
                  <a:avLst/>
                </a:prstGeom>
                <a:solidFill>
                  <a:srgbClr val="000000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12" name="Google Shape;1712;p79"/>
              <p:cNvSpPr/>
              <p:nvPr/>
            </p:nvSpPr>
            <p:spPr>
              <a:xfrm>
                <a:off x="4732" y="2815"/>
                <a:ext cx="314" cy="188"/>
              </a:xfrm>
              <a:custGeom>
                <a:rect b="b" l="l" r="r" t="t"/>
                <a:pathLst>
                  <a:path extrusionOk="0" h="188" w="314">
                    <a:moveTo>
                      <a:pt x="189" y="0"/>
                    </a:moveTo>
                    <a:lnTo>
                      <a:pt x="238" y="12"/>
                    </a:lnTo>
                    <a:lnTo>
                      <a:pt x="273" y="24"/>
                    </a:lnTo>
                    <a:lnTo>
                      <a:pt x="297" y="39"/>
                    </a:lnTo>
                    <a:lnTo>
                      <a:pt x="307" y="54"/>
                    </a:lnTo>
                    <a:lnTo>
                      <a:pt x="313" y="79"/>
                    </a:lnTo>
                    <a:lnTo>
                      <a:pt x="309" y="102"/>
                    </a:lnTo>
                    <a:lnTo>
                      <a:pt x="300" y="126"/>
                    </a:lnTo>
                    <a:lnTo>
                      <a:pt x="282" y="148"/>
                    </a:lnTo>
                    <a:lnTo>
                      <a:pt x="259" y="163"/>
                    </a:lnTo>
                    <a:lnTo>
                      <a:pt x="234" y="174"/>
                    </a:lnTo>
                    <a:lnTo>
                      <a:pt x="201" y="184"/>
                    </a:lnTo>
                    <a:lnTo>
                      <a:pt x="164" y="187"/>
                    </a:lnTo>
                    <a:lnTo>
                      <a:pt x="123" y="187"/>
                    </a:lnTo>
                    <a:lnTo>
                      <a:pt x="80" y="183"/>
                    </a:lnTo>
                    <a:lnTo>
                      <a:pt x="38" y="172"/>
                    </a:lnTo>
                    <a:lnTo>
                      <a:pt x="14" y="154"/>
                    </a:lnTo>
                    <a:lnTo>
                      <a:pt x="1" y="134"/>
                    </a:lnTo>
                    <a:lnTo>
                      <a:pt x="0" y="112"/>
                    </a:lnTo>
                    <a:lnTo>
                      <a:pt x="4" y="91"/>
                    </a:lnTo>
                    <a:lnTo>
                      <a:pt x="17" y="69"/>
                    </a:lnTo>
                    <a:lnTo>
                      <a:pt x="30" y="50"/>
                    </a:lnTo>
                    <a:lnTo>
                      <a:pt x="54" y="34"/>
                    </a:lnTo>
                    <a:lnTo>
                      <a:pt x="42" y="24"/>
                    </a:lnTo>
                  </a:path>
                </a:pathLst>
              </a:custGeom>
              <a:noFill/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13" name="Google Shape;1713;p79"/>
              <p:cNvGrpSpPr/>
              <p:nvPr/>
            </p:nvGrpSpPr>
            <p:grpSpPr>
              <a:xfrm>
                <a:off x="4749" y="2613"/>
                <a:ext cx="265" cy="171"/>
                <a:chOff x="4749" y="2613"/>
                <a:chExt cx="265" cy="171"/>
              </a:xfrm>
            </p:grpSpPr>
            <p:grpSp>
              <p:nvGrpSpPr>
                <p:cNvPr id="1714" name="Google Shape;1714;p79"/>
                <p:cNvGrpSpPr/>
                <p:nvPr/>
              </p:nvGrpSpPr>
              <p:grpSpPr>
                <a:xfrm>
                  <a:off x="4788" y="2643"/>
                  <a:ext cx="176" cy="141"/>
                  <a:chOff x="4788" y="2643"/>
                  <a:chExt cx="176" cy="141"/>
                </a:xfrm>
              </p:grpSpPr>
              <p:sp>
                <p:nvSpPr>
                  <p:cNvPr id="1715" name="Google Shape;1715;p79"/>
                  <p:cNvSpPr/>
                  <p:nvPr/>
                </p:nvSpPr>
                <p:spPr>
                  <a:xfrm>
                    <a:off x="4933" y="2643"/>
                    <a:ext cx="31" cy="141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6" name="Google Shape;1716;p79"/>
                  <p:cNvSpPr/>
                  <p:nvPr/>
                </p:nvSpPr>
                <p:spPr>
                  <a:xfrm>
                    <a:off x="4788" y="2643"/>
                    <a:ext cx="33" cy="141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127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17" name="Google Shape;1717;p79"/>
                <p:cNvGrpSpPr/>
                <p:nvPr/>
              </p:nvGrpSpPr>
              <p:grpSpPr>
                <a:xfrm>
                  <a:off x="4749" y="2613"/>
                  <a:ext cx="265" cy="27"/>
                  <a:chOff x="4749" y="2613"/>
                  <a:chExt cx="265" cy="27"/>
                </a:xfrm>
              </p:grpSpPr>
              <p:sp>
                <p:nvSpPr>
                  <p:cNvPr id="1718" name="Google Shape;1718;p79"/>
                  <p:cNvSpPr/>
                  <p:nvPr/>
                </p:nvSpPr>
                <p:spPr>
                  <a:xfrm>
                    <a:off x="4749" y="2614"/>
                    <a:ext cx="105" cy="26"/>
                  </a:xfrm>
                  <a:custGeom>
                    <a:rect b="b" l="l" r="r" t="t"/>
                    <a:pathLst>
                      <a:path extrusionOk="0" h="26" w="105">
                        <a:moveTo>
                          <a:pt x="0" y="25"/>
                        </a:moveTo>
                        <a:lnTo>
                          <a:pt x="24" y="11"/>
                        </a:lnTo>
                        <a:lnTo>
                          <a:pt x="48" y="2"/>
                        </a:lnTo>
                        <a:lnTo>
                          <a:pt x="77" y="0"/>
                        </a:lnTo>
                        <a:lnTo>
                          <a:pt x="104" y="4"/>
                        </a:lnTo>
                      </a:path>
                    </a:pathLst>
                  </a:custGeom>
                  <a:noFill/>
                  <a:ln cap="rnd" cmpd="sng" w="50800">
                    <a:solidFill>
                      <a:srgbClr val="A04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9" name="Google Shape;1719;p79"/>
                  <p:cNvSpPr/>
                  <p:nvPr/>
                </p:nvSpPr>
                <p:spPr>
                  <a:xfrm>
                    <a:off x="4910" y="2613"/>
                    <a:ext cx="104" cy="25"/>
                  </a:xfrm>
                  <a:custGeom>
                    <a:rect b="b" l="l" r="r" t="t"/>
                    <a:pathLst>
                      <a:path extrusionOk="0" h="25" w="104">
                        <a:moveTo>
                          <a:pt x="103" y="24"/>
                        </a:moveTo>
                        <a:lnTo>
                          <a:pt x="79" y="11"/>
                        </a:lnTo>
                        <a:lnTo>
                          <a:pt x="56" y="2"/>
                        </a:lnTo>
                        <a:lnTo>
                          <a:pt x="27" y="0"/>
                        </a:lnTo>
                        <a:lnTo>
                          <a:pt x="0" y="3"/>
                        </a:lnTo>
                      </a:path>
                    </a:pathLst>
                  </a:custGeom>
                  <a:noFill/>
                  <a:ln cap="rnd" cmpd="sng" w="50800">
                    <a:solidFill>
                      <a:srgbClr val="A04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/>
          <p:nvPr/>
        </p:nvSpPr>
        <p:spPr>
          <a:xfrm>
            <a:off x="306388" y="2492375"/>
            <a:ext cx="3021012" cy="3417888"/>
          </a:xfrm>
          <a:custGeom>
            <a:rect b="b" l="l" r="r" t="t"/>
            <a:pathLst>
              <a:path extrusionOk="0" h="2153" w="1903">
                <a:moveTo>
                  <a:pt x="540" y="93"/>
                </a:moveTo>
                <a:lnTo>
                  <a:pt x="473" y="117"/>
                </a:lnTo>
                <a:lnTo>
                  <a:pt x="409" y="147"/>
                </a:lnTo>
                <a:lnTo>
                  <a:pt x="349" y="184"/>
                </a:lnTo>
                <a:lnTo>
                  <a:pt x="289" y="224"/>
                </a:lnTo>
                <a:lnTo>
                  <a:pt x="237" y="269"/>
                </a:lnTo>
                <a:lnTo>
                  <a:pt x="188" y="319"/>
                </a:lnTo>
                <a:lnTo>
                  <a:pt x="145" y="372"/>
                </a:lnTo>
                <a:lnTo>
                  <a:pt x="105" y="431"/>
                </a:lnTo>
                <a:lnTo>
                  <a:pt x="72" y="490"/>
                </a:lnTo>
                <a:lnTo>
                  <a:pt x="44" y="553"/>
                </a:lnTo>
                <a:lnTo>
                  <a:pt x="23" y="619"/>
                </a:lnTo>
                <a:lnTo>
                  <a:pt x="8" y="685"/>
                </a:lnTo>
                <a:lnTo>
                  <a:pt x="0" y="752"/>
                </a:lnTo>
                <a:lnTo>
                  <a:pt x="0" y="820"/>
                </a:lnTo>
                <a:lnTo>
                  <a:pt x="3" y="885"/>
                </a:lnTo>
                <a:lnTo>
                  <a:pt x="15" y="951"/>
                </a:lnTo>
                <a:lnTo>
                  <a:pt x="35" y="1018"/>
                </a:lnTo>
                <a:lnTo>
                  <a:pt x="60" y="1091"/>
                </a:lnTo>
                <a:lnTo>
                  <a:pt x="82" y="1168"/>
                </a:lnTo>
                <a:lnTo>
                  <a:pt x="107" y="1240"/>
                </a:lnTo>
                <a:lnTo>
                  <a:pt x="129" y="1311"/>
                </a:lnTo>
                <a:lnTo>
                  <a:pt x="151" y="1379"/>
                </a:lnTo>
                <a:lnTo>
                  <a:pt x="172" y="1444"/>
                </a:lnTo>
                <a:lnTo>
                  <a:pt x="188" y="1506"/>
                </a:lnTo>
                <a:lnTo>
                  <a:pt x="206" y="1564"/>
                </a:lnTo>
                <a:lnTo>
                  <a:pt x="220" y="1613"/>
                </a:lnTo>
                <a:lnTo>
                  <a:pt x="234" y="1659"/>
                </a:lnTo>
                <a:lnTo>
                  <a:pt x="244" y="1697"/>
                </a:lnTo>
                <a:lnTo>
                  <a:pt x="251" y="1732"/>
                </a:lnTo>
                <a:lnTo>
                  <a:pt x="257" y="1757"/>
                </a:lnTo>
                <a:lnTo>
                  <a:pt x="261" y="1778"/>
                </a:lnTo>
                <a:lnTo>
                  <a:pt x="262" y="1788"/>
                </a:lnTo>
                <a:lnTo>
                  <a:pt x="260" y="1796"/>
                </a:lnTo>
                <a:lnTo>
                  <a:pt x="279" y="1843"/>
                </a:lnTo>
                <a:lnTo>
                  <a:pt x="304" y="1890"/>
                </a:lnTo>
                <a:lnTo>
                  <a:pt x="333" y="1932"/>
                </a:lnTo>
                <a:lnTo>
                  <a:pt x="370" y="1971"/>
                </a:lnTo>
                <a:lnTo>
                  <a:pt x="413" y="2011"/>
                </a:lnTo>
                <a:lnTo>
                  <a:pt x="461" y="2045"/>
                </a:lnTo>
                <a:lnTo>
                  <a:pt x="511" y="2072"/>
                </a:lnTo>
                <a:lnTo>
                  <a:pt x="563" y="2096"/>
                </a:lnTo>
                <a:lnTo>
                  <a:pt x="622" y="2119"/>
                </a:lnTo>
                <a:lnTo>
                  <a:pt x="682" y="2135"/>
                </a:lnTo>
                <a:lnTo>
                  <a:pt x="746" y="2145"/>
                </a:lnTo>
                <a:lnTo>
                  <a:pt x="810" y="2152"/>
                </a:lnTo>
                <a:lnTo>
                  <a:pt x="876" y="2150"/>
                </a:lnTo>
                <a:lnTo>
                  <a:pt x="944" y="2149"/>
                </a:lnTo>
                <a:lnTo>
                  <a:pt x="1011" y="2139"/>
                </a:lnTo>
                <a:lnTo>
                  <a:pt x="1077" y="2127"/>
                </a:lnTo>
                <a:lnTo>
                  <a:pt x="1143" y="2109"/>
                </a:lnTo>
                <a:lnTo>
                  <a:pt x="1211" y="2084"/>
                </a:lnTo>
                <a:lnTo>
                  <a:pt x="1280" y="2056"/>
                </a:lnTo>
                <a:lnTo>
                  <a:pt x="1342" y="2026"/>
                </a:lnTo>
                <a:lnTo>
                  <a:pt x="1406" y="1992"/>
                </a:lnTo>
                <a:lnTo>
                  <a:pt x="1465" y="1960"/>
                </a:lnTo>
                <a:lnTo>
                  <a:pt x="1522" y="1919"/>
                </a:lnTo>
                <a:lnTo>
                  <a:pt x="1573" y="1880"/>
                </a:lnTo>
                <a:lnTo>
                  <a:pt x="1621" y="1837"/>
                </a:lnTo>
                <a:lnTo>
                  <a:pt x="1664" y="1794"/>
                </a:lnTo>
                <a:lnTo>
                  <a:pt x="1700" y="1751"/>
                </a:lnTo>
                <a:lnTo>
                  <a:pt x="1732" y="1705"/>
                </a:lnTo>
                <a:lnTo>
                  <a:pt x="1757" y="1659"/>
                </a:lnTo>
                <a:lnTo>
                  <a:pt x="1777" y="1613"/>
                </a:lnTo>
                <a:lnTo>
                  <a:pt x="1792" y="1567"/>
                </a:lnTo>
                <a:lnTo>
                  <a:pt x="1798" y="1522"/>
                </a:lnTo>
                <a:lnTo>
                  <a:pt x="1799" y="1479"/>
                </a:lnTo>
                <a:lnTo>
                  <a:pt x="1797" y="1437"/>
                </a:lnTo>
                <a:lnTo>
                  <a:pt x="1788" y="1396"/>
                </a:lnTo>
                <a:lnTo>
                  <a:pt x="1767" y="1329"/>
                </a:lnTo>
                <a:lnTo>
                  <a:pt x="1752" y="1264"/>
                </a:lnTo>
                <a:lnTo>
                  <a:pt x="1739" y="1199"/>
                </a:lnTo>
                <a:lnTo>
                  <a:pt x="1731" y="1136"/>
                </a:lnTo>
                <a:lnTo>
                  <a:pt x="1728" y="1076"/>
                </a:lnTo>
                <a:lnTo>
                  <a:pt x="1730" y="1019"/>
                </a:lnTo>
                <a:lnTo>
                  <a:pt x="1735" y="968"/>
                </a:lnTo>
                <a:lnTo>
                  <a:pt x="1745" y="920"/>
                </a:lnTo>
                <a:lnTo>
                  <a:pt x="1761" y="879"/>
                </a:lnTo>
                <a:lnTo>
                  <a:pt x="1778" y="842"/>
                </a:lnTo>
                <a:lnTo>
                  <a:pt x="1800" y="813"/>
                </a:lnTo>
                <a:lnTo>
                  <a:pt x="1824" y="791"/>
                </a:lnTo>
                <a:lnTo>
                  <a:pt x="1853" y="780"/>
                </a:lnTo>
                <a:lnTo>
                  <a:pt x="1868" y="770"/>
                </a:lnTo>
                <a:lnTo>
                  <a:pt x="1883" y="754"/>
                </a:lnTo>
                <a:lnTo>
                  <a:pt x="1893" y="730"/>
                </a:lnTo>
                <a:lnTo>
                  <a:pt x="1899" y="699"/>
                </a:lnTo>
                <a:lnTo>
                  <a:pt x="1901" y="664"/>
                </a:lnTo>
                <a:lnTo>
                  <a:pt x="1902" y="618"/>
                </a:lnTo>
                <a:lnTo>
                  <a:pt x="1897" y="570"/>
                </a:lnTo>
                <a:lnTo>
                  <a:pt x="1890" y="521"/>
                </a:lnTo>
                <a:lnTo>
                  <a:pt x="1880" y="467"/>
                </a:lnTo>
                <a:lnTo>
                  <a:pt x="1864" y="413"/>
                </a:lnTo>
                <a:lnTo>
                  <a:pt x="1848" y="355"/>
                </a:lnTo>
                <a:lnTo>
                  <a:pt x="1829" y="313"/>
                </a:lnTo>
                <a:lnTo>
                  <a:pt x="1806" y="269"/>
                </a:lnTo>
                <a:lnTo>
                  <a:pt x="1773" y="229"/>
                </a:lnTo>
                <a:lnTo>
                  <a:pt x="1739" y="192"/>
                </a:lnTo>
                <a:lnTo>
                  <a:pt x="1697" y="156"/>
                </a:lnTo>
                <a:lnTo>
                  <a:pt x="1650" y="125"/>
                </a:lnTo>
                <a:lnTo>
                  <a:pt x="1598" y="97"/>
                </a:lnTo>
                <a:lnTo>
                  <a:pt x="1540" y="74"/>
                </a:lnTo>
                <a:lnTo>
                  <a:pt x="1479" y="50"/>
                </a:lnTo>
                <a:lnTo>
                  <a:pt x="1415" y="33"/>
                </a:lnTo>
                <a:lnTo>
                  <a:pt x="1345" y="20"/>
                </a:lnTo>
                <a:lnTo>
                  <a:pt x="1272" y="8"/>
                </a:lnTo>
                <a:lnTo>
                  <a:pt x="1195" y="2"/>
                </a:lnTo>
                <a:lnTo>
                  <a:pt x="1119" y="0"/>
                </a:lnTo>
                <a:lnTo>
                  <a:pt x="1039" y="4"/>
                </a:lnTo>
                <a:lnTo>
                  <a:pt x="956" y="8"/>
                </a:lnTo>
                <a:lnTo>
                  <a:pt x="875" y="17"/>
                </a:lnTo>
                <a:lnTo>
                  <a:pt x="791" y="33"/>
                </a:lnTo>
                <a:lnTo>
                  <a:pt x="706" y="48"/>
                </a:lnTo>
                <a:lnTo>
                  <a:pt x="623" y="69"/>
                </a:lnTo>
                <a:lnTo>
                  <a:pt x="540" y="93"/>
                </a:lnTo>
              </a:path>
            </a:pathLst>
          </a:custGeom>
          <a:solidFill>
            <a:schemeClr val="folHlink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Process</a:t>
            </a:r>
            <a:endParaRPr/>
          </a:p>
        </p:txBody>
      </p:sp>
      <p:sp>
        <p:nvSpPr>
          <p:cNvPr id="266" name="Google Shape;266;p8"/>
          <p:cNvSpPr/>
          <p:nvPr/>
        </p:nvSpPr>
        <p:spPr>
          <a:xfrm>
            <a:off x="915988" y="2817813"/>
            <a:ext cx="2054225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Mean, </a:t>
            </a:r>
            <a:r>
              <a:rPr b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is unknown</a:t>
            </a:r>
            <a:endParaRPr/>
          </a:p>
        </p:txBody>
      </p:sp>
      <p:sp>
        <p:nvSpPr>
          <p:cNvPr id="267" name="Google Shape;267;p8"/>
          <p:cNvSpPr/>
          <p:nvPr/>
        </p:nvSpPr>
        <p:spPr>
          <a:xfrm>
            <a:off x="839788" y="1878013"/>
            <a:ext cx="2054225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>
            <a:off x="3201988" y="1878013"/>
            <a:ext cx="3121025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/>
          </a:p>
        </p:txBody>
      </p:sp>
      <p:sp>
        <p:nvSpPr>
          <p:cNvPr id="269" name="Google Shape;269;p8"/>
          <p:cNvSpPr/>
          <p:nvPr/>
        </p:nvSpPr>
        <p:spPr>
          <a:xfrm>
            <a:off x="3892550" y="2574925"/>
            <a:ext cx="1587500" cy="9779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8"/>
          <p:cNvSpPr/>
          <p:nvPr/>
        </p:nvSpPr>
        <p:spPr>
          <a:xfrm>
            <a:off x="920750" y="3946525"/>
            <a:ext cx="1587500" cy="9779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3773488" y="2646363"/>
            <a:ext cx="167322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 50</a:t>
            </a: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1958975" y="4079875"/>
            <a:ext cx="2744788" cy="915988"/>
            <a:chOff x="1234" y="2570"/>
            <a:chExt cx="1729" cy="577"/>
          </a:xfrm>
        </p:grpSpPr>
        <p:sp>
          <p:nvSpPr>
            <p:cNvPr id="273" name="Google Shape;273;p8"/>
            <p:cNvSpPr/>
            <p:nvPr/>
          </p:nvSpPr>
          <p:spPr>
            <a:xfrm>
              <a:off x="1234" y="2570"/>
              <a:ext cx="1729" cy="556"/>
            </a:xfrm>
            <a:custGeom>
              <a:rect b="b" l="l" r="r" t="t"/>
              <a:pathLst>
                <a:path extrusionOk="0" h="556" w="1729">
                  <a:moveTo>
                    <a:pt x="0" y="356"/>
                  </a:moveTo>
                  <a:lnTo>
                    <a:pt x="14" y="381"/>
                  </a:lnTo>
                  <a:lnTo>
                    <a:pt x="102" y="419"/>
                  </a:lnTo>
                  <a:lnTo>
                    <a:pt x="161" y="440"/>
                  </a:lnTo>
                  <a:lnTo>
                    <a:pt x="210" y="454"/>
                  </a:lnTo>
                  <a:lnTo>
                    <a:pt x="256" y="471"/>
                  </a:lnTo>
                  <a:lnTo>
                    <a:pt x="307" y="484"/>
                  </a:lnTo>
                  <a:lnTo>
                    <a:pt x="357" y="497"/>
                  </a:lnTo>
                  <a:lnTo>
                    <a:pt x="412" y="509"/>
                  </a:lnTo>
                  <a:lnTo>
                    <a:pt x="460" y="516"/>
                  </a:lnTo>
                  <a:lnTo>
                    <a:pt x="506" y="525"/>
                  </a:lnTo>
                  <a:lnTo>
                    <a:pt x="570" y="534"/>
                  </a:lnTo>
                  <a:lnTo>
                    <a:pt x="625" y="541"/>
                  </a:lnTo>
                  <a:lnTo>
                    <a:pt x="694" y="546"/>
                  </a:lnTo>
                  <a:lnTo>
                    <a:pt x="783" y="554"/>
                  </a:lnTo>
                  <a:lnTo>
                    <a:pt x="853" y="555"/>
                  </a:lnTo>
                  <a:lnTo>
                    <a:pt x="905" y="554"/>
                  </a:lnTo>
                  <a:lnTo>
                    <a:pt x="983" y="553"/>
                  </a:lnTo>
                  <a:lnTo>
                    <a:pt x="1046" y="549"/>
                  </a:lnTo>
                  <a:lnTo>
                    <a:pt x="1101" y="541"/>
                  </a:lnTo>
                  <a:lnTo>
                    <a:pt x="1159" y="535"/>
                  </a:lnTo>
                  <a:lnTo>
                    <a:pt x="1210" y="521"/>
                  </a:lnTo>
                  <a:lnTo>
                    <a:pt x="1261" y="511"/>
                  </a:lnTo>
                  <a:lnTo>
                    <a:pt x="1303" y="496"/>
                  </a:lnTo>
                  <a:lnTo>
                    <a:pt x="1342" y="477"/>
                  </a:lnTo>
                  <a:lnTo>
                    <a:pt x="1379" y="457"/>
                  </a:lnTo>
                  <a:lnTo>
                    <a:pt x="1412" y="432"/>
                  </a:lnTo>
                  <a:lnTo>
                    <a:pt x="1437" y="401"/>
                  </a:lnTo>
                  <a:lnTo>
                    <a:pt x="1455" y="375"/>
                  </a:lnTo>
                  <a:lnTo>
                    <a:pt x="1470" y="341"/>
                  </a:lnTo>
                  <a:lnTo>
                    <a:pt x="1478" y="317"/>
                  </a:lnTo>
                  <a:lnTo>
                    <a:pt x="1481" y="301"/>
                  </a:lnTo>
                  <a:lnTo>
                    <a:pt x="1728" y="442"/>
                  </a:lnTo>
                  <a:lnTo>
                    <a:pt x="1708" y="409"/>
                  </a:lnTo>
                  <a:lnTo>
                    <a:pt x="1676" y="375"/>
                  </a:lnTo>
                  <a:lnTo>
                    <a:pt x="1646" y="342"/>
                  </a:lnTo>
                  <a:lnTo>
                    <a:pt x="1622" y="308"/>
                  </a:lnTo>
                  <a:lnTo>
                    <a:pt x="1592" y="273"/>
                  </a:lnTo>
                  <a:lnTo>
                    <a:pt x="1574" y="237"/>
                  </a:lnTo>
                  <a:lnTo>
                    <a:pt x="1553" y="206"/>
                  </a:lnTo>
                  <a:lnTo>
                    <a:pt x="1533" y="172"/>
                  </a:lnTo>
                  <a:lnTo>
                    <a:pt x="1519" y="139"/>
                  </a:lnTo>
                  <a:lnTo>
                    <a:pt x="1500" y="94"/>
                  </a:lnTo>
                  <a:lnTo>
                    <a:pt x="1491" y="48"/>
                  </a:lnTo>
                  <a:lnTo>
                    <a:pt x="1468" y="0"/>
                  </a:lnTo>
                  <a:lnTo>
                    <a:pt x="1439" y="11"/>
                  </a:lnTo>
                  <a:lnTo>
                    <a:pt x="1405" y="23"/>
                  </a:lnTo>
                  <a:lnTo>
                    <a:pt x="1367" y="33"/>
                  </a:lnTo>
                  <a:lnTo>
                    <a:pt x="1330" y="40"/>
                  </a:lnTo>
                  <a:lnTo>
                    <a:pt x="1308" y="43"/>
                  </a:lnTo>
                  <a:lnTo>
                    <a:pt x="1278" y="43"/>
                  </a:lnTo>
                  <a:lnTo>
                    <a:pt x="1240" y="43"/>
                  </a:lnTo>
                  <a:lnTo>
                    <a:pt x="1201" y="40"/>
                  </a:lnTo>
                  <a:lnTo>
                    <a:pt x="1162" y="39"/>
                  </a:lnTo>
                  <a:lnTo>
                    <a:pt x="1120" y="30"/>
                  </a:lnTo>
                  <a:lnTo>
                    <a:pt x="1075" y="23"/>
                  </a:lnTo>
                  <a:lnTo>
                    <a:pt x="1004" y="7"/>
                  </a:lnTo>
                  <a:lnTo>
                    <a:pt x="1030" y="56"/>
                  </a:lnTo>
                  <a:lnTo>
                    <a:pt x="1242" y="167"/>
                  </a:lnTo>
                  <a:lnTo>
                    <a:pt x="1240" y="180"/>
                  </a:lnTo>
                  <a:lnTo>
                    <a:pt x="1209" y="218"/>
                  </a:lnTo>
                  <a:lnTo>
                    <a:pt x="1190" y="248"/>
                  </a:lnTo>
                  <a:lnTo>
                    <a:pt x="1154" y="285"/>
                  </a:lnTo>
                  <a:lnTo>
                    <a:pt x="1129" y="304"/>
                  </a:lnTo>
                  <a:lnTo>
                    <a:pt x="1104" y="323"/>
                  </a:lnTo>
                  <a:lnTo>
                    <a:pt x="1067" y="346"/>
                  </a:lnTo>
                  <a:lnTo>
                    <a:pt x="1033" y="370"/>
                  </a:lnTo>
                  <a:lnTo>
                    <a:pt x="983" y="388"/>
                  </a:lnTo>
                  <a:lnTo>
                    <a:pt x="944" y="402"/>
                  </a:lnTo>
                  <a:lnTo>
                    <a:pt x="897" y="415"/>
                  </a:lnTo>
                  <a:lnTo>
                    <a:pt x="846" y="429"/>
                  </a:lnTo>
                  <a:lnTo>
                    <a:pt x="805" y="434"/>
                  </a:lnTo>
                  <a:lnTo>
                    <a:pt x="745" y="441"/>
                  </a:lnTo>
                  <a:lnTo>
                    <a:pt x="687" y="443"/>
                  </a:lnTo>
                  <a:lnTo>
                    <a:pt x="630" y="448"/>
                  </a:lnTo>
                  <a:lnTo>
                    <a:pt x="569" y="448"/>
                  </a:lnTo>
                  <a:lnTo>
                    <a:pt x="495" y="448"/>
                  </a:lnTo>
                  <a:lnTo>
                    <a:pt x="427" y="448"/>
                  </a:lnTo>
                  <a:lnTo>
                    <a:pt x="355" y="442"/>
                  </a:lnTo>
                  <a:lnTo>
                    <a:pt x="307" y="439"/>
                  </a:lnTo>
                  <a:lnTo>
                    <a:pt x="259" y="430"/>
                  </a:lnTo>
                  <a:lnTo>
                    <a:pt x="218" y="421"/>
                  </a:lnTo>
                  <a:lnTo>
                    <a:pt x="173" y="412"/>
                  </a:lnTo>
                  <a:lnTo>
                    <a:pt x="134" y="401"/>
                  </a:lnTo>
                  <a:lnTo>
                    <a:pt x="0" y="356"/>
                  </a:lnTo>
                </a:path>
              </a:pathLst>
            </a:custGeom>
            <a:solidFill>
              <a:schemeClr val="accent2"/>
            </a:solidFill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107763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1244" y="2621"/>
              <a:ext cx="1718" cy="526"/>
            </a:xfrm>
            <a:custGeom>
              <a:rect b="b" l="l" r="r" t="t"/>
              <a:pathLst>
                <a:path extrusionOk="0" h="526" w="1718">
                  <a:moveTo>
                    <a:pt x="0" y="330"/>
                  </a:moveTo>
                  <a:lnTo>
                    <a:pt x="112" y="387"/>
                  </a:lnTo>
                  <a:lnTo>
                    <a:pt x="154" y="403"/>
                  </a:lnTo>
                  <a:lnTo>
                    <a:pt x="207" y="421"/>
                  </a:lnTo>
                  <a:lnTo>
                    <a:pt x="251" y="434"/>
                  </a:lnTo>
                  <a:lnTo>
                    <a:pt x="304" y="451"/>
                  </a:lnTo>
                  <a:lnTo>
                    <a:pt x="352" y="464"/>
                  </a:lnTo>
                  <a:lnTo>
                    <a:pt x="411" y="477"/>
                  </a:lnTo>
                  <a:lnTo>
                    <a:pt x="461" y="486"/>
                  </a:lnTo>
                  <a:lnTo>
                    <a:pt x="506" y="498"/>
                  </a:lnTo>
                  <a:lnTo>
                    <a:pt x="568" y="504"/>
                  </a:lnTo>
                  <a:lnTo>
                    <a:pt x="626" y="511"/>
                  </a:lnTo>
                  <a:lnTo>
                    <a:pt x="692" y="516"/>
                  </a:lnTo>
                  <a:lnTo>
                    <a:pt x="784" y="523"/>
                  </a:lnTo>
                  <a:lnTo>
                    <a:pt x="851" y="525"/>
                  </a:lnTo>
                  <a:lnTo>
                    <a:pt x="911" y="525"/>
                  </a:lnTo>
                  <a:lnTo>
                    <a:pt x="988" y="523"/>
                  </a:lnTo>
                  <a:lnTo>
                    <a:pt x="1044" y="520"/>
                  </a:lnTo>
                  <a:lnTo>
                    <a:pt x="1100" y="514"/>
                  </a:lnTo>
                  <a:lnTo>
                    <a:pt x="1162" y="508"/>
                  </a:lnTo>
                  <a:lnTo>
                    <a:pt x="1215" y="496"/>
                  </a:lnTo>
                  <a:lnTo>
                    <a:pt x="1263" y="485"/>
                  </a:lnTo>
                  <a:lnTo>
                    <a:pt x="1310" y="470"/>
                  </a:lnTo>
                  <a:lnTo>
                    <a:pt x="1346" y="454"/>
                  </a:lnTo>
                  <a:lnTo>
                    <a:pt x="1384" y="434"/>
                  </a:lnTo>
                  <a:lnTo>
                    <a:pt x="1420" y="412"/>
                  </a:lnTo>
                  <a:lnTo>
                    <a:pt x="1445" y="383"/>
                  </a:lnTo>
                  <a:lnTo>
                    <a:pt x="1460" y="358"/>
                  </a:lnTo>
                  <a:lnTo>
                    <a:pt x="1481" y="327"/>
                  </a:lnTo>
                  <a:lnTo>
                    <a:pt x="1488" y="304"/>
                  </a:lnTo>
                  <a:lnTo>
                    <a:pt x="1503" y="271"/>
                  </a:lnTo>
                  <a:lnTo>
                    <a:pt x="1717" y="393"/>
                  </a:lnTo>
                  <a:lnTo>
                    <a:pt x="1684" y="359"/>
                  </a:lnTo>
                  <a:lnTo>
                    <a:pt x="1656" y="328"/>
                  </a:lnTo>
                  <a:lnTo>
                    <a:pt x="1630" y="297"/>
                  </a:lnTo>
                  <a:lnTo>
                    <a:pt x="1607" y="263"/>
                  </a:lnTo>
                  <a:lnTo>
                    <a:pt x="1583" y="230"/>
                  </a:lnTo>
                  <a:lnTo>
                    <a:pt x="1566" y="200"/>
                  </a:lnTo>
                  <a:lnTo>
                    <a:pt x="1547" y="166"/>
                  </a:lnTo>
                  <a:lnTo>
                    <a:pt x="1532" y="133"/>
                  </a:lnTo>
                  <a:lnTo>
                    <a:pt x="1513" y="92"/>
                  </a:lnTo>
                  <a:lnTo>
                    <a:pt x="1500" y="56"/>
                  </a:lnTo>
                  <a:lnTo>
                    <a:pt x="1494" y="32"/>
                  </a:lnTo>
                  <a:lnTo>
                    <a:pt x="1483" y="0"/>
                  </a:lnTo>
                  <a:lnTo>
                    <a:pt x="1454" y="12"/>
                  </a:lnTo>
                  <a:lnTo>
                    <a:pt x="1421" y="25"/>
                  </a:lnTo>
                  <a:lnTo>
                    <a:pt x="1384" y="33"/>
                  </a:lnTo>
                  <a:lnTo>
                    <a:pt x="1348" y="40"/>
                  </a:lnTo>
                  <a:lnTo>
                    <a:pt x="1321" y="42"/>
                  </a:lnTo>
                  <a:lnTo>
                    <a:pt x="1297" y="43"/>
                  </a:lnTo>
                  <a:lnTo>
                    <a:pt x="1259" y="43"/>
                  </a:lnTo>
                  <a:lnTo>
                    <a:pt x="1217" y="40"/>
                  </a:lnTo>
                  <a:lnTo>
                    <a:pt x="1182" y="38"/>
                  </a:lnTo>
                  <a:lnTo>
                    <a:pt x="1136" y="30"/>
                  </a:lnTo>
                  <a:lnTo>
                    <a:pt x="1091" y="24"/>
                  </a:lnTo>
                  <a:lnTo>
                    <a:pt x="1020" y="7"/>
                  </a:lnTo>
                  <a:lnTo>
                    <a:pt x="1269" y="142"/>
                  </a:lnTo>
                  <a:lnTo>
                    <a:pt x="1250" y="173"/>
                  </a:lnTo>
                  <a:lnTo>
                    <a:pt x="1223" y="208"/>
                  </a:lnTo>
                  <a:lnTo>
                    <a:pt x="1200" y="237"/>
                  </a:lnTo>
                  <a:lnTo>
                    <a:pt x="1160" y="272"/>
                  </a:lnTo>
                  <a:lnTo>
                    <a:pt x="1134" y="290"/>
                  </a:lnTo>
                  <a:lnTo>
                    <a:pt x="1109" y="308"/>
                  </a:lnTo>
                  <a:lnTo>
                    <a:pt x="1075" y="329"/>
                  </a:lnTo>
                  <a:lnTo>
                    <a:pt x="1037" y="350"/>
                  </a:lnTo>
                  <a:lnTo>
                    <a:pt x="991" y="369"/>
                  </a:lnTo>
                  <a:lnTo>
                    <a:pt x="947" y="381"/>
                  </a:lnTo>
                  <a:lnTo>
                    <a:pt x="899" y="393"/>
                  </a:lnTo>
                  <a:lnTo>
                    <a:pt x="848" y="406"/>
                  </a:lnTo>
                  <a:lnTo>
                    <a:pt x="808" y="410"/>
                  </a:lnTo>
                  <a:lnTo>
                    <a:pt x="748" y="415"/>
                  </a:lnTo>
                  <a:lnTo>
                    <a:pt x="689" y="418"/>
                  </a:lnTo>
                  <a:lnTo>
                    <a:pt x="636" y="421"/>
                  </a:lnTo>
                  <a:lnTo>
                    <a:pt x="571" y="422"/>
                  </a:lnTo>
                  <a:lnTo>
                    <a:pt x="498" y="422"/>
                  </a:lnTo>
                  <a:lnTo>
                    <a:pt x="428" y="422"/>
                  </a:lnTo>
                  <a:lnTo>
                    <a:pt x="357" y="414"/>
                  </a:lnTo>
                  <a:lnTo>
                    <a:pt x="309" y="411"/>
                  </a:lnTo>
                  <a:lnTo>
                    <a:pt x="260" y="404"/>
                  </a:lnTo>
                  <a:lnTo>
                    <a:pt x="217" y="395"/>
                  </a:lnTo>
                  <a:lnTo>
                    <a:pt x="174" y="387"/>
                  </a:lnTo>
                  <a:lnTo>
                    <a:pt x="137" y="374"/>
                  </a:lnTo>
                  <a:lnTo>
                    <a:pt x="0" y="330"/>
                  </a:lnTo>
                </a:path>
              </a:pathLst>
            </a:custGeom>
            <a:solidFill>
              <a:schemeClr val="accent2"/>
            </a:solidFill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107763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8"/>
          <p:cNvSpPr/>
          <p:nvPr/>
        </p:nvSpPr>
        <p:spPr>
          <a:xfrm>
            <a:off x="681038" y="4227513"/>
            <a:ext cx="20542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/>
          </a:p>
        </p:txBody>
      </p:sp>
      <p:sp>
        <p:nvSpPr>
          <p:cNvPr id="276" name="Google Shape;276;p8"/>
          <p:cNvSpPr/>
          <p:nvPr/>
        </p:nvSpPr>
        <p:spPr>
          <a:xfrm>
            <a:off x="1308100" y="5173663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77" name="Google Shape;277;p8"/>
          <p:cNvSpPr/>
          <p:nvPr/>
        </p:nvSpPr>
        <p:spPr>
          <a:xfrm>
            <a:off x="420688" y="3752850"/>
            <a:ext cx="566737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78" name="Google Shape;278;p8"/>
          <p:cNvSpPr/>
          <p:nvPr/>
        </p:nvSpPr>
        <p:spPr>
          <a:xfrm>
            <a:off x="1968500" y="5080000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79" name="Google Shape;279;p8"/>
          <p:cNvSpPr/>
          <p:nvPr/>
        </p:nvSpPr>
        <p:spPr>
          <a:xfrm>
            <a:off x="768350" y="4899025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80" name="Google Shape;280;p8"/>
          <p:cNvSpPr/>
          <p:nvPr/>
        </p:nvSpPr>
        <p:spPr>
          <a:xfrm>
            <a:off x="609600" y="3235325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2492375" y="3587750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1773238" y="3468688"/>
            <a:ext cx="566737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1371600" y="3925888"/>
            <a:ext cx="481013" cy="5159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84" name="Google Shape;284;p8"/>
          <p:cNvSpPr/>
          <p:nvPr/>
        </p:nvSpPr>
        <p:spPr>
          <a:xfrm>
            <a:off x="1524000" y="4522788"/>
            <a:ext cx="481013" cy="5159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85" name="Google Shape;285;p8"/>
          <p:cNvSpPr/>
          <p:nvPr/>
        </p:nvSpPr>
        <p:spPr>
          <a:xfrm>
            <a:off x="3870325" y="2881313"/>
            <a:ext cx="481013" cy="5159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286" name="Google Shape;286;p8"/>
          <p:cNvSpPr/>
          <p:nvPr/>
        </p:nvSpPr>
        <p:spPr>
          <a:xfrm>
            <a:off x="4954588" y="2701925"/>
            <a:ext cx="481012" cy="515938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80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Example </a:t>
            </a:r>
            <a:br>
              <a:rPr lang="en-US"/>
            </a:br>
            <a:r>
              <a:rPr lang="en-US"/>
              <a:t>Mean (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Unknown)</a:t>
            </a:r>
            <a:endParaRPr/>
          </a:p>
        </p:txBody>
      </p:sp>
      <p:sp>
        <p:nvSpPr>
          <p:cNvPr id="1729" name="Google Shape;1729;p80"/>
          <p:cNvSpPr txBox="1"/>
          <p:nvPr>
            <p:ph idx="1" type="body"/>
          </p:nvPr>
        </p:nvSpPr>
        <p:spPr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random sample of </a:t>
            </a:r>
            <a:r>
              <a:rPr i="1" lang="en-US"/>
              <a:t>n</a:t>
            </a:r>
            <a:r>
              <a:rPr lang="en-US"/>
              <a:t> = 25 has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i="1" lang="en-US"/>
              <a:t>x</a:t>
            </a:r>
            <a:r>
              <a:rPr lang="en-US"/>
              <a:t> = 50 &amp; </a:t>
            </a:r>
            <a:r>
              <a:rPr i="1" lang="en-US"/>
              <a:t>s</a:t>
            </a:r>
            <a:r>
              <a:rPr lang="en-US"/>
              <a:t> = 8.  Set up a 95% confidence interval estimate for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81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Example </a:t>
            </a:r>
            <a:br>
              <a:rPr lang="en-US"/>
            </a:br>
            <a:r>
              <a:rPr lang="en-US"/>
              <a:t>Mean (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/>
              <a:t> Unknown)</a:t>
            </a:r>
            <a:endParaRPr/>
          </a:p>
        </p:txBody>
      </p:sp>
      <p:sp>
        <p:nvSpPr>
          <p:cNvPr id="1739" name="Google Shape;1739;p81"/>
          <p:cNvSpPr txBox="1"/>
          <p:nvPr>
            <p:ph idx="1" type="body"/>
          </p:nvPr>
        </p:nvSpPr>
        <p:spPr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random sample of </a:t>
            </a:r>
            <a:r>
              <a:rPr i="1" lang="en-US"/>
              <a:t>n</a:t>
            </a:r>
            <a:r>
              <a:rPr lang="en-US"/>
              <a:t> = 25 has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i="1" lang="en-US"/>
              <a:t>x</a:t>
            </a:r>
            <a:r>
              <a:rPr lang="en-US"/>
              <a:t> = 50 &amp; </a:t>
            </a:r>
            <a:r>
              <a:rPr i="1" lang="en-US"/>
              <a:t>s</a:t>
            </a:r>
            <a:r>
              <a:rPr lang="en-US"/>
              <a:t> = 8.  Set up a 95% confidence interval estimate for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/>
              <a:t>.</a:t>
            </a:r>
            <a:endParaRPr/>
          </a:p>
        </p:txBody>
      </p:sp>
      <p:graphicFrame>
        <p:nvGraphicFramePr>
          <p:cNvPr id="1740" name="Google Shape;1740;p81"/>
          <p:cNvGraphicFramePr/>
          <p:nvPr/>
        </p:nvGraphicFramePr>
        <p:xfrm>
          <a:off x="873125" y="3459163"/>
          <a:ext cx="7432675" cy="2771775"/>
        </p:xfrm>
        <a:graphic>
          <a:graphicData uri="http://schemas.openxmlformats.org/presentationml/2006/ole">
            <mc:AlternateContent>
              <mc:Choice Requires="v">
                <p:oleObj r:id="rId4" imgH="2771775" imgW="7432675" progId="" spid="_x0000_s1">
                  <p:embed/>
                </p:oleObj>
              </mc:Choice>
              <mc:Fallback>
                <p:oleObj r:id="rId5" imgH="2771775" imgW="7432675" progId="">
                  <p:embed/>
                  <p:pic>
                    <p:nvPicPr>
                      <p:cNvPr id="1740" name="Google Shape;1740;p8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73125" y="3459163"/>
                        <a:ext cx="7432675" cy="277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82"/>
          <p:cNvGrpSpPr/>
          <p:nvPr/>
        </p:nvGrpSpPr>
        <p:grpSpPr>
          <a:xfrm>
            <a:off x="5419725" y="1995488"/>
            <a:ext cx="2560638" cy="2138362"/>
            <a:chOff x="3414" y="1257"/>
            <a:chExt cx="1613" cy="1347"/>
          </a:xfrm>
        </p:grpSpPr>
        <p:grpSp>
          <p:nvGrpSpPr>
            <p:cNvPr id="1746" name="Google Shape;1746;p82"/>
            <p:cNvGrpSpPr/>
            <p:nvPr/>
          </p:nvGrpSpPr>
          <p:grpSpPr>
            <a:xfrm>
              <a:off x="3414" y="1257"/>
              <a:ext cx="1613" cy="1347"/>
              <a:chOff x="3414" y="1257"/>
              <a:chExt cx="1613" cy="1347"/>
            </a:xfrm>
          </p:grpSpPr>
          <p:sp>
            <p:nvSpPr>
              <p:cNvPr id="1747" name="Google Shape;1747;p82"/>
              <p:cNvSpPr/>
              <p:nvPr/>
            </p:nvSpPr>
            <p:spPr>
              <a:xfrm>
                <a:off x="3414" y="1257"/>
                <a:ext cx="1613" cy="1347"/>
              </a:xfrm>
              <a:custGeom>
                <a:rect b="b" l="l" r="r" t="t"/>
                <a:pathLst>
                  <a:path extrusionOk="0" h="1347" w="1613">
                    <a:moveTo>
                      <a:pt x="797" y="32"/>
                    </a:moveTo>
                    <a:lnTo>
                      <a:pt x="868" y="9"/>
                    </a:lnTo>
                    <a:lnTo>
                      <a:pt x="959" y="0"/>
                    </a:lnTo>
                    <a:lnTo>
                      <a:pt x="1013" y="0"/>
                    </a:lnTo>
                    <a:lnTo>
                      <a:pt x="1080" y="18"/>
                    </a:lnTo>
                    <a:lnTo>
                      <a:pt x="1117" y="36"/>
                    </a:lnTo>
                    <a:lnTo>
                      <a:pt x="1132" y="65"/>
                    </a:lnTo>
                    <a:lnTo>
                      <a:pt x="1141" y="108"/>
                    </a:lnTo>
                    <a:lnTo>
                      <a:pt x="1139" y="158"/>
                    </a:lnTo>
                    <a:lnTo>
                      <a:pt x="1126" y="221"/>
                    </a:lnTo>
                    <a:lnTo>
                      <a:pt x="1148" y="248"/>
                    </a:lnTo>
                    <a:lnTo>
                      <a:pt x="1163" y="286"/>
                    </a:lnTo>
                    <a:lnTo>
                      <a:pt x="1179" y="311"/>
                    </a:lnTo>
                    <a:lnTo>
                      <a:pt x="1189" y="356"/>
                    </a:lnTo>
                    <a:lnTo>
                      <a:pt x="1177" y="396"/>
                    </a:lnTo>
                    <a:lnTo>
                      <a:pt x="1157" y="446"/>
                    </a:lnTo>
                    <a:lnTo>
                      <a:pt x="1261" y="509"/>
                    </a:lnTo>
                    <a:lnTo>
                      <a:pt x="1351" y="554"/>
                    </a:lnTo>
                    <a:lnTo>
                      <a:pt x="1396" y="590"/>
                    </a:lnTo>
                    <a:lnTo>
                      <a:pt x="1428" y="639"/>
                    </a:lnTo>
                    <a:lnTo>
                      <a:pt x="1441" y="720"/>
                    </a:lnTo>
                    <a:lnTo>
                      <a:pt x="1495" y="847"/>
                    </a:lnTo>
                    <a:lnTo>
                      <a:pt x="1518" y="928"/>
                    </a:lnTo>
                    <a:lnTo>
                      <a:pt x="1572" y="995"/>
                    </a:lnTo>
                    <a:lnTo>
                      <a:pt x="1612" y="1094"/>
                    </a:lnTo>
                    <a:lnTo>
                      <a:pt x="1576" y="1238"/>
                    </a:lnTo>
                    <a:lnTo>
                      <a:pt x="1473" y="1274"/>
                    </a:lnTo>
                    <a:lnTo>
                      <a:pt x="1378" y="1279"/>
                    </a:lnTo>
                    <a:lnTo>
                      <a:pt x="1288" y="1261"/>
                    </a:lnTo>
                    <a:lnTo>
                      <a:pt x="1250" y="1252"/>
                    </a:lnTo>
                    <a:lnTo>
                      <a:pt x="1252" y="1346"/>
                    </a:lnTo>
                    <a:lnTo>
                      <a:pt x="558" y="1346"/>
                    </a:lnTo>
                    <a:lnTo>
                      <a:pt x="558" y="1220"/>
                    </a:lnTo>
                    <a:lnTo>
                      <a:pt x="567" y="1067"/>
                    </a:lnTo>
                    <a:lnTo>
                      <a:pt x="441" y="1171"/>
                    </a:lnTo>
                    <a:lnTo>
                      <a:pt x="315" y="1274"/>
                    </a:lnTo>
                    <a:lnTo>
                      <a:pt x="220" y="1310"/>
                    </a:lnTo>
                    <a:lnTo>
                      <a:pt x="126" y="1301"/>
                    </a:lnTo>
                    <a:lnTo>
                      <a:pt x="54" y="1315"/>
                    </a:lnTo>
                    <a:lnTo>
                      <a:pt x="14" y="1265"/>
                    </a:lnTo>
                    <a:lnTo>
                      <a:pt x="0" y="1193"/>
                    </a:lnTo>
                    <a:lnTo>
                      <a:pt x="54" y="1126"/>
                    </a:lnTo>
                    <a:lnTo>
                      <a:pt x="63" y="1045"/>
                    </a:lnTo>
                    <a:lnTo>
                      <a:pt x="122" y="1022"/>
                    </a:lnTo>
                    <a:lnTo>
                      <a:pt x="144" y="964"/>
                    </a:lnTo>
                    <a:lnTo>
                      <a:pt x="171" y="919"/>
                    </a:lnTo>
                    <a:lnTo>
                      <a:pt x="216" y="878"/>
                    </a:lnTo>
                    <a:lnTo>
                      <a:pt x="270" y="838"/>
                    </a:lnTo>
                    <a:lnTo>
                      <a:pt x="306" y="792"/>
                    </a:lnTo>
                    <a:lnTo>
                      <a:pt x="346" y="729"/>
                    </a:lnTo>
                    <a:lnTo>
                      <a:pt x="423" y="671"/>
                    </a:lnTo>
                    <a:lnTo>
                      <a:pt x="450" y="621"/>
                    </a:lnTo>
                    <a:lnTo>
                      <a:pt x="477" y="572"/>
                    </a:lnTo>
                    <a:lnTo>
                      <a:pt x="527" y="527"/>
                    </a:lnTo>
                    <a:lnTo>
                      <a:pt x="590" y="500"/>
                    </a:lnTo>
                    <a:lnTo>
                      <a:pt x="707" y="464"/>
                    </a:lnTo>
                    <a:lnTo>
                      <a:pt x="739" y="432"/>
                    </a:lnTo>
                    <a:lnTo>
                      <a:pt x="721" y="347"/>
                    </a:lnTo>
                    <a:lnTo>
                      <a:pt x="730" y="261"/>
                    </a:lnTo>
                    <a:lnTo>
                      <a:pt x="721" y="176"/>
                    </a:lnTo>
                    <a:lnTo>
                      <a:pt x="730" y="131"/>
                    </a:lnTo>
                    <a:lnTo>
                      <a:pt x="769" y="65"/>
                    </a:lnTo>
                    <a:lnTo>
                      <a:pt x="797" y="32"/>
                    </a:lnTo>
                  </a:path>
                </a:pathLst>
              </a:custGeom>
              <a:solidFill>
                <a:srgbClr val="C0C0C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48" name="Google Shape;1748;p82"/>
              <p:cNvGrpSpPr/>
              <p:nvPr/>
            </p:nvGrpSpPr>
            <p:grpSpPr>
              <a:xfrm>
                <a:off x="3452" y="1273"/>
                <a:ext cx="1543" cy="1306"/>
                <a:chOff x="3452" y="1273"/>
                <a:chExt cx="1543" cy="1306"/>
              </a:xfrm>
            </p:grpSpPr>
            <p:sp>
              <p:nvSpPr>
                <p:cNvPr id="1749" name="Google Shape;1749;p82"/>
                <p:cNvSpPr/>
                <p:nvPr/>
              </p:nvSpPr>
              <p:spPr>
                <a:xfrm>
                  <a:off x="3452" y="1703"/>
                  <a:ext cx="724" cy="845"/>
                </a:xfrm>
                <a:custGeom>
                  <a:rect b="b" l="l" r="r" t="t"/>
                  <a:pathLst>
                    <a:path extrusionOk="0" h="845" w="724">
                      <a:moveTo>
                        <a:pt x="0" y="728"/>
                      </a:moveTo>
                      <a:lnTo>
                        <a:pt x="27" y="732"/>
                      </a:lnTo>
                      <a:lnTo>
                        <a:pt x="80" y="750"/>
                      </a:lnTo>
                      <a:lnTo>
                        <a:pt x="98" y="808"/>
                      </a:lnTo>
                      <a:lnTo>
                        <a:pt x="94" y="839"/>
                      </a:lnTo>
                      <a:lnTo>
                        <a:pt x="142" y="835"/>
                      </a:lnTo>
                      <a:lnTo>
                        <a:pt x="188" y="844"/>
                      </a:lnTo>
                      <a:lnTo>
                        <a:pt x="241" y="817"/>
                      </a:lnTo>
                      <a:lnTo>
                        <a:pt x="308" y="764"/>
                      </a:lnTo>
                      <a:lnTo>
                        <a:pt x="361" y="737"/>
                      </a:lnTo>
                      <a:lnTo>
                        <a:pt x="361" y="657"/>
                      </a:lnTo>
                      <a:lnTo>
                        <a:pt x="334" y="572"/>
                      </a:lnTo>
                      <a:lnTo>
                        <a:pt x="393" y="611"/>
                      </a:lnTo>
                      <a:lnTo>
                        <a:pt x="397" y="661"/>
                      </a:lnTo>
                      <a:lnTo>
                        <a:pt x="393" y="696"/>
                      </a:lnTo>
                      <a:lnTo>
                        <a:pt x="464" y="629"/>
                      </a:lnTo>
                      <a:lnTo>
                        <a:pt x="459" y="558"/>
                      </a:lnTo>
                      <a:lnTo>
                        <a:pt x="419" y="491"/>
                      </a:lnTo>
                      <a:lnTo>
                        <a:pt x="450" y="491"/>
                      </a:lnTo>
                      <a:lnTo>
                        <a:pt x="482" y="549"/>
                      </a:lnTo>
                      <a:lnTo>
                        <a:pt x="491" y="598"/>
                      </a:lnTo>
                      <a:lnTo>
                        <a:pt x="517" y="598"/>
                      </a:lnTo>
                      <a:lnTo>
                        <a:pt x="535" y="554"/>
                      </a:lnTo>
                      <a:lnTo>
                        <a:pt x="531" y="456"/>
                      </a:lnTo>
                      <a:lnTo>
                        <a:pt x="513" y="420"/>
                      </a:lnTo>
                      <a:lnTo>
                        <a:pt x="473" y="379"/>
                      </a:lnTo>
                      <a:lnTo>
                        <a:pt x="437" y="370"/>
                      </a:lnTo>
                      <a:lnTo>
                        <a:pt x="517" y="379"/>
                      </a:lnTo>
                      <a:lnTo>
                        <a:pt x="550" y="411"/>
                      </a:lnTo>
                      <a:lnTo>
                        <a:pt x="572" y="491"/>
                      </a:lnTo>
                      <a:lnTo>
                        <a:pt x="586" y="442"/>
                      </a:lnTo>
                      <a:lnTo>
                        <a:pt x="581" y="375"/>
                      </a:lnTo>
                      <a:lnTo>
                        <a:pt x="563" y="322"/>
                      </a:lnTo>
                      <a:lnTo>
                        <a:pt x="531" y="290"/>
                      </a:lnTo>
                      <a:lnTo>
                        <a:pt x="473" y="272"/>
                      </a:lnTo>
                      <a:lnTo>
                        <a:pt x="423" y="268"/>
                      </a:lnTo>
                      <a:lnTo>
                        <a:pt x="491" y="255"/>
                      </a:lnTo>
                      <a:lnTo>
                        <a:pt x="577" y="281"/>
                      </a:lnTo>
                      <a:lnTo>
                        <a:pt x="607" y="335"/>
                      </a:lnTo>
                      <a:lnTo>
                        <a:pt x="593" y="233"/>
                      </a:lnTo>
                      <a:lnTo>
                        <a:pt x="563" y="191"/>
                      </a:lnTo>
                      <a:lnTo>
                        <a:pt x="545" y="169"/>
                      </a:lnTo>
                      <a:lnTo>
                        <a:pt x="581" y="187"/>
                      </a:lnTo>
                      <a:lnTo>
                        <a:pt x="625" y="251"/>
                      </a:lnTo>
                      <a:lnTo>
                        <a:pt x="620" y="156"/>
                      </a:lnTo>
                      <a:lnTo>
                        <a:pt x="634" y="107"/>
                      </a:lnTo>
                      <a:lnTo>
                        <a:pt x="643" y="84"/>
                      </a:lnTo>
                      <a:lnTo>
                        <a:pt x="723" y="45"/>
                      </a:lnTo>
                      <a:lnTo>
                        <a:pt x="705" y="0"/>
                      </a:lnTo>
                      <a:lnTo>
                        <a:pt x="674" y="22"/>
                      </a:lnTo>
                      <a:lnTo>
                        <a:pt x="714" y="40"/>
                      </a:lnTo>
                      <a:lnTo>
                        <a:pt x="670" y="45"/>
                      </a:lnTo>
                      <a:lnTo>
                        <a:pt x="643" y="36"/>
                      </a:lnTo>
                      <a:lnTo>
                        <a:pt x="589" y="53"/>
                      </a:lnTo>
                      <a:lnTo>
                        <a:pt x="526" y="80"/>
                      </a:lnTo>
                      <a:lnTo>
                        <a:pt x="482" y="98"/>
                      </a:lnTo>
                      <a:lnTo>
                        <a:pt x="455" y="129"/>
                      </a:lnTo>
                      <a:lnTo>
                        <a:pt x="423" y="160"/>
                      </a:lnTo>
                      <a:lnTo>
                        <a:pt x="406" y="215"/>
                      </a:lnTo>
                      <a:lnTo>
                        <a:pt x="446" y="196"/>
                      </a:lnTo>
                      <a:lnTo>
                        <a:pt x="496" y="191"/>
                      </a:lnTo>
                      <a:lnTo>
                        <a:pt x="526" y="205"/>
                      </a:lnTo>
                      <a:lnTo>
                        <a:pt x="563" y="233"/>
                      </a:lnTo>
                      <a:lnTo>
                        <a:pt x="568" y="251"/>
                      </a:lnTo>
                      <a:lnTo>
                        <a:pt x="522" y="224"/>
                      </a:lnTo>
                      <a:lnTo>
                        <a:pt x="455" y="209"/>
                      </a:lnTo>
                      <a:lnTo>
                        <a:pt x="397" y="233"/>
                      </a:lnTo>
                      <a:lnTo>
                        <a:pt x="352" y="255"/>
                      </a:lnTo>
                      <a:lnTo>
                        <a:pt x="316" y="290"/>
                      </a:lnTo>
                      <a:lnTo>
                        <a:pt x="299" y="317"/>
                      </a:lnTo>
                      <a:lnTo>
                        <a:pt x="375" y="304"/>
                      </a:lnTo>
                      <a:lnTo>
                        <a:pt x="441" y="313"/>
                      </a:lnTo>
                      <a:lnTo>
                        <a:pt x="482" y="331"/>
                      </a:lnTo>
                      <a:lnTo>
                        <a:pt x="410" y="322"/>
                      </a:lnTo>
                      <a:lnTo>
                        <a:pt x="330" y="331"/>
                      </a:lnTo>
                      <a:lnTo>
                        <a:pt x="295" y="344"/>
                      </a:lnTo>
                      <a:lnTo>
                        <a:pt x="272" y="362"/>
                      </a:lnTo>
                      <a:lnTo>
                        <a:pt x="245" y="393"/>
                      </a:lnTo>
                      <a:lnTo>
                        <a:pt x="286" y="384"/>
                      </a:lnTo>
                      <a:lnTo>
                        <a:pt x="348" y="393"/>
                      </a:lnTo>
                      <a:lnTo>
                        <a:pt x="419" y="402"/>
                      </a:lnTo>
                      <a:lnTo>
                        <a:pt x="459" y="424"/>
                      </a:lnTo>
                      <a:lnTo>
                        <a:pt x="464" y="442"/>
                      </a:lnTo>
                      <a:lnTo>
                        <a:pt x="414" y="424"/>
                      </a:lnTo>
                      <a:lnTo>
                        <a:pt x="357" y="415"/>
                      </a:lnTo>
                      <a:lnTo>
                        <a:pt x="277" y="415"/>
                      </a:lnTo>
                      <a:lnTo>
                        <a:pt x="219" y="424"/>
                      </a:lnTo>
                      <a:lnTo>
                        <a:pt x="188" y="447"/>
                      </a:lnTo>
                      <a:lnTo>
                        <a:pt x="165" y="474"/>
                      </a:lnTo>
                      <a:lnTo>
                        <a:pt x="138" y="518"/>
                      </a:lnTo>
                      <a:lnTo>
                        <a:pt x="188" y="491"/>
                      </a:lnTo>
                      <a:lnTo>
                        <a:pt x="245" y="491"/>
                      </a:lnTo>
                      <a:lnTo>
                        <a:pt x="313" y="500"/>
                      </a:lnTo>
                      <a:lnTo>
                        <a:pt x="352" y="518"/>
                      </a:lnTo>
                      <a:lnTo>
                        <a:pt x="402" y="554"/>
                      </a:lnTo>
                      <a:lnTo>
                        <a:pt x="321" y="527"/>
                      </a:lnTo>
                      <a:lnTo>
                        <a:pt x="215" y="518"/>
                      </a:lnTo>
                      <a:lnTo>
                        <a:pt x="151" y="531"/>
                      </a:lnTo>
                      <a:lnTo>
                        <a:pt x="125" y="549"/>
                      </a:lnTo>
                      <a:lnTo>
                        <a:pt x="98" y="576"/>
                      </a:lnTo>
                      <a:lnTo>
                        <a:pt x="183" y="558"/>
                      </a:lnTo>
                      <a:lnTo>
                        <a:pt x="232" y="567"/>
                      </a:lnTo>
                      <a:lnTo>
                        <a:pt x="250" y="584"/>
                      </a:lnTo>
                      <a:lnTo>
                        <a:pt x="272" y="625"/>
                      </a:lnTo>
                      <a:lnTo>
                        <a:pt x="227" y="598"/>
                      </a:lnTo>
                      <a:lnTo>
                        <a:pt x="151" y="584"/>
                      </a:lnTo>
                      <a:lnTo>
                        <a:pt x="107" y="589"/>
                      </a:lnTo>
                      <a:lnTo>
                        <a:pt x="58" y="593"/>
                      </a:lnTo>
                      <a:lnTo>
                        <a:pt x="45" y="611"/>
                      </a:lnTo>
                      <a:lnTo>
                        <a:pt x="36" y="657"/>
                      </a:lnTo>
                      <a:lnTo>
                        <a:pt x="62" y="661"/>
                      </a:lnTo>
                      <a:lnTo>
                        <a:pt x="134" y="670"/>
                      </a:lnTo>
                      <a:lnTo>
                        <a:pt x="160" y="684"/>
                      </a:lnTo>
                      <a:lnTo>
                        <a:pt x="183" y="719"/>
                      </a:lnTo>
                      <a:lnTo>
                        <a:pt x="142" y="692"/>
                      </a:lnTo>
                      <a:lnTo>
                        <a:pt x="67" y="679"/>
                      </a:lnTo>
                      <a:lnTo>
                        <a:pt x="0" y="728"/>
                      </a:lnTo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0" name="Google Shape;1750;p82"/>
                <p:cNvSpPr/>
                <p:nvPr/>
              </p:nvSpPr>
              <p:spPr>
                <a:xfrm>
                  <a:off x="4541" y="1788"/>
                  <a:ext cx="454" cy="728"/>
                </a:xfrm>
                <a:custGeom>
                  <a:rect b="b" l="l" r="r" t="t"/>
                  <a:pathLst>
                    <a:path extrusionOk="0" h="728" w="454">
                      <a:moveTo>
                        <a:pt x="0" y="497"/>
                      </a:moveTo>
                      <a:lnTo>
                        <a:pt x="23" y="490"/>
                      </a:lnTo>
                      <a:lnTo>
                        <a:pt x="62" y="503"/>
                      </a:lnTo>
                      <a:lnTo>
                        <a:pt x="31" y="475"/>
                      </a:lnTo>
                      <a:lnTo>
                        <a:pt x="47" y="454"/>
                      </a:lnTo>
                      <a:lnTo>
                        <a:pt x="74" y="445"/>
                      </a:lnTo>
                      <a:lnTo>
                        <a:pt x="112" y="442"/>
                      </a:lnTo>
                      <a:lnTo>
                        <a:pt x="156" y="455"/>
                      </a:lnTo>
                      <a:lnTo>
                        <a:pt x="227" y="513"/>
                      </a:lnTo>
                      <a:lnTo>
                        <a:pt x="254" y="558"/>
                      </a:lnTo>
                      <a:lnTo>
                        <a:pt x="241" y="508"/>
                      </a:lnTo>
                      <a:lnTo>
                        <a:pt x="188" y="455"/>
                      </a:lnTo>
                      <a:lnTo>
                        <a:pt x="152" y="437"/>
                      </a:lnTo>
                      <a:lnTo>
                        <a:pt x="197" y="428"/>
                      </a:lnTo>
                      <a:lnTo>
                        <a:pt x="236" y="446"/>
                      </a:lnTo>
                      <a:lnTo>
                        <a:pt x="262" y="464"/>
                      </a:lnTo>
                      <a:lnTo>
                        <a:pt x="298" y="491"/>
                      </a:lnTo>
                      <a:lnTo>
                        <a:pt x="316" y="517"/>
                      </a:lnTo>
                      <a:lnTo>
                        <a:pt x="294" y="469"/>
                      </a:lnTo>
                      <a:lnTo>
                        <a:pt x="267" y="451"/>
                      </a:lnTo>
                      <a:lnTo>
                        <a:pt x="223" y="428"/>
                      </a:lnTo>
                      <a:lnTo>
                        <a:pt x="280" y="428"/>
                      </a:lnTo>
                      <a:lnTo>
                        <a:pt x="338" y="455"/>
                      </a:lnTo>
                      <a:lnTo>
                        <a:pt x="357" y="478"/>
                      </a:lnTo>
                      <a:lnTo>
                        <a:pt x="378" y="517"/>
                      </a:lnTo>
                      <a:lnTo>
                        <a:pt x="387" y="558"/>
                      </a:lnTo>
                      <a:lnTo>
                        <a:pt x="383" y="508"/>
                      </a:lnTo>
                      <a:lnTo>
                        <a:pt x="366" y="460"/>
                      </a:lnTo>
                      <a:lnTo>
                        <a:pt x="343" y="437"/>
                      </a:lnTo>
                      <a:lnTo>
                        <a:pt x="311" y="419"/>
                      </a:lnTo>
                      <a:lnTo>
                        <a:pt x="250" y="407"/>
                      </a:lnTo>
                      <a:lnTo>
                        <a:pt x="205" y="419"/>
                      </a:lnTo>
                      <a:lnTo>
                        <a:pt x="174" y="415"/>
                      </a:lnTo>
                      <a:lnTo>
                        <a:pt x="232" y="393"/>
                      </a:lnTo>
                      <a:lnTo>
                        <a:pt x="294" y="393"/>
                      </a:lnTo>
                      <a:lnTo>
                        <a:pt x="352" y="410"/>
                      </a:lnTo>
                      <a:lnTo>
                        <a:pt x="320" y="389"/>
                      </a:lnTo>
                      <a:lnTo>
                        <a:pt x="267" y="375"/>
                      </a:lnTo>
                      <a:lnTo>
                        <a:pt x="205" y="380"/>
                      </a:lnTo>
                      <a:lnTo>
                        <a:pt x="183" y="393"/>
                      </a:lnTo>
                      <a:lnTo>
                        <a:pt x="143" y="419"/>
                      </a:lnTo>
                      <a:lnTo>
                        <a:pt x="143" y="393"/>
                      </a:lnTo>
                      <a:lnTo>
                        <a:pt x="188" y="366"/>
                      </a:lnTo>
                      <a:lnTo>
                        <a:pt x="205" y="357"/>
                      </a:lnTo>
                      <a:lnTo>
                        <a:pt x="308" y="357"/>
                      </a:lnTo>
                      <a:lnTo>
                        <a:pt x="343" y="371"/>
                      </a:lnTo>
                      <a:lnTo>
                        <a:pt x="311" y="344"/>
                      </a:lnTo>
                      <a:lnTo>
                        <a:pt x="258" y="335"/>
                      </a:lnTo>
                      <a:lnTo>
                        <a:pt x="218" y="335"/>
                      </a:lnTo>
                      <a:lnTo>
                        <a:pt x="192" y="339"/>
                      </a:lnTo>
                      <a:lnTo>
                        <a:pt x="165" y="348"/>
                      </a:lnTo>
                      <a:lnTo>
                        <a:pt x="139" y="366"/>
                      </a:lnTo>
                      <a:lnTo>
                        <a:pt x="127" y="341"/>
                      </a:lnTo>
                      <a:lnTo>
                        <a:pt x="179" y="318"/>
                      </a:lnTo>
                      <a:lnTo>
                        <a:pt x="245" y="309"/>
                      </a:lnTo>
                      <a:lnTo>
                        <a:pt x="298" y="318"/>
                      </a:lnTo>
                      <a:lnTo>
                        <a:pt x="250" y="286"/>
                      </a:lnTo>
                      <a:lnTo>
                        <a:pt x="170" y="286"/>
                      </a:lnTo>
                      <a:lnTo>
                        <a:pt x="116" y="319"/>
                      </a:lnTo>
                      <a:lnTo>
                        <a:pt x="109" y="270"/>
                      </a:lnTo>
                      <a:lnTo>
                        <a:pt x="139" y="222"/>
                      </a:lnTo>
                      <a:lnTo>
                        <a:pt x="192" y="178"/>
                      </a:lnTo>
                      <a:lnTo>
                        <a:pt x="241" y="160"/>
                      </a:lnTo>
                      <a:lnTo>
                        <a:pt x="197" y="165"/>
                      </a:lnTo>
                      <a:lnTo>
                        <a:pt x="152" y="188"/>
                      </a:lnTo>
                      <a:lnTo>
                        <a:pt x="100" y="237"/>
                      </a:lnTo>
                      <a:lnTo>
                        <a:pt x="143" y="169"/>
                      </a:lnTo>
                      <a:lnTo>
                        <a:pt x="192" y="130"/>
                      </a:lnTo>
                      <a:lnTo>
                        <a:pt x="245" y="121"/>
                      </a:lnTo>
                      <a:lnTo>
                        <a:pt x="179" y="116"/>
                      </a:lnTo>
                      <a:lnTo>
                        <a:pt x="143" y="138"/>
                      </a:lnTo>
                      <a:lnTo>
                        <a:pt x="88" y="181"/>
                      </a:lnTo>
                      <a:lnTo>
                        <a:pt x="130" y="121"/>
                      </a:lnTo>
                      <a:lnTo>
                        <a:pt x="161" y="85"/>
                      </a:lnTo>
                      <a:lnTo>
                        <a:pt x="214" y="62"/>
                      </a:lnTo>
                      <a:lnTo>
                        <a:pt x="156" y="71"/>
                      </a:lnTo>
                      <a:lnTo>
                        <a:pt x="112" y="107"/>
                      </a:lnTo>
                      <a:lnTo>
                        <a:pt x="76" y="132"/>
                      </a:lnTo>
                      <a:lnTo>
                        <a:pt x="77" y="80"/>
                      </a:lnTo>
                      <a:lnTo>
                        <a:pt x="94" y="36"/>
                      </a:lnTo>
                      <a:lnTo>
                        <a:pt x="121" y="0"/>
                      </a:lnTo>
                      <a:lnTo>
                        <a:pt x="161" y="0"/>
                      </a:lnTo>
                      <a:lnTo>
                        <a:pt x="223" y="36"/>
                      </a:lnTo>
                      <a:lnTo>
                        <a:pt x="250" y="67"/>
                      </a:lnTo>
                      <a:lnTo>
                        <a:pt x="276" y="98"/>
                      </a:lnTo>
                      <a:lnTo>
                        <a:pt x="289" y="142"/>
                      </a:lnTo>
                      <a:lnTo>
                        <a:pt x="289" y="188"/>
                      </a:lnTo>
                      <a:lnTo>
                        <a:pt x="298" y="211"/>
                      </a:lnTo>
                      <a:lnTo>
                        <a:pt x="325" y="259"/>
                      </a:lnTo>
                      <a:lnTo>
                        <a:pt x="343" y="304"/>
                      </a:lnTo>
                      <a:lnTo>
                        <a:pt x="361" y="339"/>
                      </a:lnTo>
                      <a:lnTo>
                        <a:pt x="366" y="389"/>
                      </a:lnTo>
                      <a:lnTo>
                        <a:pt x="396" y="428"/>
                      </a:lnTo>
                      <a:lnTo>
                        <a:pt x="426" y="478"/>
                      </a:lnTo>
                      <a:lnTo>
                        <a:pt x="453" y="540"/>
                      </a:lnTo>
                      <a:lnTo>
                        <a:pt x="449" y="590"/>
                      </a:lnTo>
                      <a:lnTo>
                        <a:pt x="431" y="661"/>
                      </a:lnTo>
                      <a:lnTo>
                        <a:pt x="401" y="696"/>
                      </a:lnTo>
                      <a:lnTo>
                        <a:pt x="329" y="727"/>
                      </a:lnTo>
                      <a:lnTo>
                        <a:pt x="361" y="700"/>
                      </a:lnTo>
                      <a:lnTo>
                        <a:pt x="383" y="643"/>
                      </a:lnTo>
                      <a:lnTo>
                        <a:pt x="366" y="661"/>
                      </a:lnTo>
                      <a:lnTo>
                        <a:pt x="334" y="691"/>
                      </a:lnTo>
                      <a:lnTo>
                        <a:pt x="316" y="705"/>
                      </a:lnTo>
                      <a:lnTo>
                        <a:pt x="267" y="718"/>
                      </a:lnTo>
                      <a:lnTo>
                        <a:pt x="223" y="718"/>
                      </a:lnTo>
                      <a:lnTo>
                        <a:pt x="258" y="700"/>
                      </a:lnTo>
                      <a:lnTo>
                        <a:pt x="294" y="674"/>
                      </a:lnTo>
                      <a:lnTo>
                        <a:pt x="245" y="691"/>
                      </a:lnTo>
                      <a:lnTo>
                        <a:pt x="174" y="709"/>
                      </a:lnTo>
                      <a:lnTo>
                        <a:pt x="121" y="705"/>
                      </a:lnTo>
                      <a:lnTo>
                        <a:pt x="89" y="696"/>
                      </a:lnTo>
                      <a:lnTo>
                        <a:pt x="111" y="674"/>
                      </a:lnTo>
                      <a:lnTo>
                        <a:pt x="121" y="633"/>
                      </a:lnTo>
                      <a:lnTo>
                        <a:pt x="116" y="589"/>
                      </a:lnTo>
                      <a:lnTo>
                        <a:pt x="91" y="558"/>
                      </a:lnTo>
                      <a:lnTo>
                        <a:pt x="65" y="530"/>
                      </a:lnTo>
                      <a:lnTo>
                        <a:pt x="35" y="505"/>
                      </a:lnTo>
                      <a:lnTo>
                        <a:pt x="0" y="497"/>
                      </a:lnTo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751" name="Google Shape;1751;p82"/>
                <p:cNvGrpSpPr/>
                <p:nvPr/>
              </p:nvGrpSpPr>
              <p:grpSpPr>
                <a:xfrm>
                  <a:off x="4150" y="1273"/>
                  <a:ext cx="435" cy="604"/>
                  <a:chOff x="4150" y="1273"/>
                  <a:chExt cx="435" cy="604"/>
                </a:xfrm>
              </p:grpSpPr>
              <p:sp>
                <p:nvSpPr>
                  <p:cNvPr id="1752" name="Google Shape;1752;p82"/>
                  <p:cNvSpPr/>
                  <p:nvPr/>
                </p:nvSpPr>
                <p:spPr>
                  <a:xfrm>
                    <a:off x="4206" y="1489"/>
                    <a:ext cx="379" cy="388"/>
                  </a:xfrm>
                  <a:custGeom>
                    <a:rect b="b" l="l" r="r" t="t"/>
                    <a:pathLst>
                      <a:path extrusionOk="0" h="388" w="379">
                        <a:moveTo>
                          <a:pt x="318" y="0"/>
                        </a:moveTo>
                        <a:lnTo>
                          <a:pt x="245" y="35"/>
                        </a:lnTo>
                        <a:lnTo>
                          <a:pt x="241" y="77"/>
                        </a:lnTo>
                        <a:lnTo>
                          <a:pt x="214" y="109"/>
                        </a:lnTo>
                        <a:lnTo>
                          <a:pt x="213" y="157"/>
                        </a:lnTo>
                        <a:lnTo>
                          <a:pt x="174" y="204"/>
                        </a:lnTo>
                        <a:lnTo>
                          <a:pt x="146" y="241"/>
                        </a:lnTo>
                        <a:lnTo>
                          <a:pt x="116" y="252"/>
                        </a:lnTo>
                        <a:lnTo>
                          <a:pt x="77" y="267"/>
                        </a:lnTo>
                        <a:lnTo>
                          <a:pt x="33" y="269"/>
                        </a:lnTo>
                        <a:lnTo>
                          <a:pt x="0" y="257"/>
                        </a:lnTo>
                        <a:lnTo>
                          <a:pt x="4" y="299"/>
                        </a:lnTo>
                        <a:lnTo>
                          <a:pt x="46" y="328"/>
                        </a:lnTo>
                        <a:lnTo>
                          <a:pt x="64" y="338"/>
                        </a:lnTo>
                        <a:lnTo>
                          <a:pt x="90" y="382"/>
                        </a:lnTo>
                        <a:lnTo>
                          <a:pt x="133" y="387"/>
                        </a:lnTo>
                        <a:lnTo>
                          <a:pt x="170" y="382"/>
                        </a:lnTo>
                        <a:lnTo>
                          <a:pt x="153" y="367"/>
                        </a:lnTo>
                        <a:lnTo>
                          <a:pt x="135" y="346"/>
                        </a:lnTo>
                        <a:lnTo>
                          <a:pt x="95" y="334"/>
                        </a:lnTo>
                        <a:lnTo>
                          <a:pt x="79" y="329"/>
                        </a:lnTo>
                        <a:lnTo>
                          <a:pt x="118" y="332"/>
                        </a:lnTo>
                        <a:lnTo>
                          <a:pt x="142" y="337"/>
                        </a:lnTo>
                        <a:lnTo>
                          <a:pt x="186" y="325"/>
                        </a:lnTo>
                        <a:lnTo>
                          <a:pt x="204" y="308"/>
                        </a:lnTo>
                        <a:lnTo>
                          <a:pt x="186" y="334"/>
                        </a:lnTo>
                        <a:lnTo>
                          <a:pt x="162" y="346"/>
                        </a:lnTo>
                        <a:lnTo>
                          <a:pt x="190" y="367"/>
                        </a:lnTo>
                        <a:lnTo>
                          <a:pt x="236" y="363"/>
                        </a:lnTo>
                        <a:lnTo>
                          <a:pt x="257" y="346"/>
                        </a:lnTo>
                        <a:lnTo>
                          <a:pt x="276" y="329"/>
                        </a:lnTo>
                        <a:lnTo>
                          <a:pt x="276" y="297"/>
                        </a:lnTo>
                        <a:lnTo>
                          <a:pt x="259" y="259"/>
                        </a:lnTo>
                        <a:lnTo>
                          <a:pt x="254" y="232"/>
                        </a:lnTo>
                        <a:lnTo>
                          <a:pt x="267" y="202"/>
                        </a:lnTo>
                        <a:lnTo>
                          <a:pt x="288" y="175"/>
                        </a:lnTo>
                        <a:lnTo>
                          <a:pt x="269" y="215"/>
                        </a:lnTo>
                        <a:lnTo>
                          <a:pt x="269" y="243"/>
                        </a:lnTo>
                        <a:lnTo>
                          <a:pt x="278" y="276"/>
                        </a:lnTo>
                        <a:lnTo>
                          <a:pt x="295" y="299"/>
                        </a:lnTo>
                        <a:lnTo>
                          <a:pt x="295" y="316"/>
                        </a:lnTo>
                        <a:lnTo>
                          <a:pt x="314" y="285"/>
                        </a:lnTo>
                        <a:lnTo>
                          <a:pt x="329" y="248"/>
                        </a:lnTo>
                        <a:lnTo>
                          <a:pt x="345" y="223"/>
                        </a:lnTo>
                        <a:lnTo>
                          <a:pt x="329" y="211"/>
                        </a:lnTo>
                        <a:lnTo>
                          <a:pt x="332" y="195"/>
                        </a:lnTo>
                        <a:lnTo>
                          <a:pt x="347" y="166"/>
                        </a:lnTo>
                        <a:lnTo>
                          <a:pt x="355" y="141"/>
                        </a:lnTo>
                        <a:lnTo>
                          <a:pt x="355" y="118"/>
                        </a:lnTo>
                        <a:lnTo>
                          <a:pt x="367" y="132"/>
                        </a:lnTo>
                        <a:lnTo>
                          <a:pt x="360" y="155"/>
                        </a:lnTo>
                        <a:lnTo>
                          <a:pt x="347" y="195"/>
                        </a:lnTo>
                        <a:lnTo>
                          <a:pt x="345" y="211"/>
                        </a:lnTo>
                        <a:lnTo>
                          <a:pt x="360" y="170"/>
                        </a:lnTo>
                        <a:lnTo>
                          <a:pt x="373" y="144"/>
                        </a:lnTo>
                        <a:lnTo>
                          <a:pt x="378" y="109"/>
                        </a:lnTo>
                        <a:lnTo>
                          <a:pt x="371" y="86"/>
                        </a:lnTo>
                        <a:lnTo>
                          <a:pt x="347" y="53"/>
                        </a:lnTo>
                        <a:lnTo>
                          <a:pt x="341" y="24"/>
                        </a:lnTo>
                        <a:lnTo>
                          <a:pt x="318" y="0"/>
                        </a:lnTo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53" name="Google Shape;1753;p82"/>
                  <p:cNvSpPr/>
                  <p:nvPr/>
                </p:nvSpPr>
                <p:spPr>
                  <a:xfrm>
                    <a:off x="4150" y="1273"/>
                    <a:ext cx="383" cy="199"/>
                  </a:xfrm>
                  <a:custGeom>
                    <a:rect b="b" l="l" r="r" t="t"/>
                    <a:pathLst>
                      <a:path extrusionOk="0" h="199" w="383">
                        <a:moveTo>
                          <a:pt x="6" y="109"/>
                        </a:moveTo>
                        <a:lnTo>
                          <a:pt x="0" y="126"/>
                        </a:lnTo>
                        <a:lnTo>
                          <a:pt x="37" y="138"/>
                        </a:lnTo>
                        <a:lnTo>
                          <a:pt x="174" y="143"/>
                        </a:lnTo>
                        <a:lnTo>
                          <a:pt x="215" y="135"/>
                        </a:lnTo>
                        <a:lnTo>
                          <a:pt x="261" y="121"/>
                        </a:lnTo>
                        <a:lnTo>
                          <a:pt x="288" y="135"/>
                        </a:lnTo>
                        <a:lnTo>
                          <a:pt x="301" y="198"/>
                        </a:lnTo>
                        <a:lnTo>
                          <a:pt x="338" y="185"/>
                        </a:lnTo>
                        <a:lnTo>
                          <a:pt x="378" y="159"/>
                        </a:lnTo>
                        <a:lnTo>
                          <a:pt x="382" y="133"/>
                        </a:lnTo>
                        <a:lnTo>
                          <a:pt x="382" y="85"/>
                        </a:lnTo>
                        <a:lnTo>
                          <a:pt x="373" y="41"/>
                        </a:lnTo>
                        <a:lnTo>
                          <a:pt x="354" y="28"/>
                        </a:lnTo>
                        <a:lnTo>
                          <a:pt x="311" y="9"/>
                        </a:lnTo>
                        <a:lnTo>
                          <a:pt x="256" y="0"/>
                        </a:lnTo>
                        <a:lnTo>
                          <a:pt x="210" y="2"/>
                        </a:lnTo>
                        <a:lnTo>
                          <a:pt x="146" y="9"/>
                        </a:lnTo>
                        <a:lnTo>
                          <a:pt x="92" y="21"/>
                        </a:lnTo>
                        <a:lnTo>
                          <a:pt x="68" y="30"/>
                        </a:lnTo>
                        <a:lnTo>
                          <a:pt x="39" y="61"/>
                        </a:lnTo>
                        <a:lnTo>
                          <a:pt x="6" y="109"/>
                        </a:lnTo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54" name="Google Shape;1754;p82"/>
                <p:cNvGrpSpPr/>
                <p:nvPr/>
              </p:nvGrpSpPr>
              <p:grpSpPr>
                <a:xfrm>
                  <a:off x="3987" y="1721"/>
                  <a:ext cx="667" cy="858"/>
                  <a:chOff x="3987" y="1721"/>
                  <a:chExt cx="667" cy="858"/>
                </a:xfrm>
              </p:grpSpPr>
              <p:grpSp>
                <p:nvGrpSpPr>
                  <p:cNvPr id="1755" name="Google Shape;1755;p82"/>
                  <p:cNvGrpSpPr/>
                  <p:nvPr/>
                </p:nvGrpSpPr>
                <p:grpSpPr>
                  <a:xfrm>
                    <a:off x="3987" y="1721"/>
                    <a:ext cx="667" cy="858"/>
                    <a:chOff x="3987" y="1721"/>
                    <a:chExt cx="667" cy="858"/>
                  </a:xfrm>
                </p:grpSpPr>
                <p:sp>
                  <p:nvSpPr>
                    <p:cNvPr id="1756" name="Google Shape;1756;p82"/>
                    <p:cNvSpPr/>
                    <p:nvPr/>
                  </p:nvSpPr>
                  <p:spPr>
                    <a:xfrm>
                      <a:off x="3987" y="1721"/>
                      <a:ext cx="667" cy="858"/>
                    </a:xfrm>
                    <a:custGeom>
                      <a:rect b="b" l="l" r="r" t="t"/>
                      <a:pathLst>
                        <a:path extrusionOk="0" h="858" w="667">
                          <a:moveTo>
                            <a:pt x="129" y="80"/>
                          </a:moveTo>
                          <a:lnTo>
                            <a:pt x="117" y="178"/>
                          </a:lnTo>
                          <a:lnTo>
                            <a:pt x="112" y="251"/>
                          </a:lnTo>
                          <a:lnTo>
                            <a:pt x="94" y="331"/>
                          </a:lnTo>
                          <a:lnTo>
                            <a:pt x="76" y="393"/>
                          </a:lnTo>
                          <a:lnTo>
                            <a:pt x="67" y="478"/>
                          </a:lnTo>
                          <a:lnTo>
                            <a:pt x="44" y="546"/>
                          </a:lnTo>
                          <a:lnTo>
                            <a:pt x="12" y="592"/>
                          </a:lnTo>
                          <a:lnTo>
                            <a:pt x="3" y="681"/>
                          </a:lnTo>
                          <a:lnTo>
                            <a:pt x="0" y="754"/>
                          </a:lnTo>
                          <a:lnTo>
                            <a:pt x="5" y="857"/>
                          </a:lnTo>
                          <a:lnTo>
                            <a:pt x="654" y="857"/>
                          </a:lnTo>
                          <a:lnTo>
                            <a:pt x="648" y="786"/>
                          </a:lnTo>
                          <a:lnTo>
                            <a:pt x="624" y="770"/>
                          </a:lnTo>
                          <a:lnTo>
                            <a:pt x="590" y="803"/>
                          </a:lnTo>
                          <a:lnTo>
                            <a:pt x="562" y="812"/>
                          </a:lnTo>
                          <a:lnTo>
                            <a:pt x="540" y="809"/>
                          </a:lnTo>
                          <a:lnTo>
                            <a:pt x="522" y="803"/>
                          </a:lnTo>
                          <a:lnTo>
                            <a:pt x="500" y="800"/>
                          </a:lnTo>
                          <a:lnTo>
                            <a:pt x="486" y="783"/>
                          </a:lnTo>
                          <a:lnTo>
                            <a:pt x="468" y="777"/>
                          </a:lnTo>
                          <a:lnTo>
                            <a:pt x="451" y="764"/>
                          </a:lnTo>
                          <a:lnTo>
                            <a:pt x="435" y="752"/>
                          </a:lnTo>
                          <a:lnTo>
                            <a:pt x="419" y="738"/>
                          </a:lnTo>
                          <a:lnTo>
                            <a:pt x="399" y="736"/>
                          </a:lnTo>
                          <a:lnTo>
                            <a:pt x="379" y="736"/>
                          </a:lnTo>
                          <a:lnTo>
                            <a:pt x="371" y="725"/>
                          </a:lnTo>
                          <a:lnTo>
                            <a:pt x="366" y="707"/>
                          </a:lnTo>
                          <a:lnTo>
                            <a:pt x="375" y="683"/>
                          </a:lnTo>
                          <a:lnTo>
                            <a:pt x="381" y="652"/>
                          </a:lnTo>
                          <a:lnTo>
                            <a:pt x="381" y="633"/>
                          </a:lnTo>
                          <a:lnTo>
                            <a:pt x="397" y="628"/>
                          </a:lnTo>
                          <a:lnTo>
                            <a:pt x="419" y="619"/>
                          </a:lnTo>
                          <a:lnTo>
                            <a:pt x="435" y="590"/>
                          </a:lnTo>
                          <a:lnTo>
                            <a:pt x="449" y="569"/>
                          </a:lnTo>
                          <a:lnTo>
                            <a:pt x="470" y="555"/>
                          </a:lnTo>
                          <a:lnTo>
                            <a:pt x="500" y="555"/>
                          </a:lnTo>
                          <a:lnTo>
                            <a:pt x="525" y="546"/>
                          </a:lnTo>
                          <a:lnTo>
                            <a:pt x="546" y="548"/>
                          </a:lnTo>
                          <a:lnTo>
                            <a:pt x="563" y="536"/>
                          </a:lnTo>
                          <a:lnTo>
                            <a:pt x="572" y="500"/>
                          </a:lnTo>
                          <a:lnTo>
                            <a:pt x="621" y="495"/>
                          </a:lnTo>
                          <a:lnTo>
                            <a:pt x="661" y="495"/>
                          </a:lnTo>
                          <a:lnTo>
                            <a:pt x="666" y="469"/>
                          </a:lnTo>
                          <a:lnTo>
                            <a:pt x="621" y="465"/>
                          </a:lnTo>
                          <a:lnTo>
                            <a:pt x="553" y="422"/>
                          </a:lnTo>
                          <a:lnTo>
                            <a:pt x="614" y="440"/>
                          </a:lnTo>
                          <a:lnTo>
                            <a:pt x="655" y="442"/>
                          </a:lnTo>
                          <a:lnTo>
                            <a:pt x="643" y="384"/>
                          </a:lnTo>
                          <a:lnTo>
                            <a:pt x="634" y="344"/>
                          </a:lnTo>
                          <a:lnTo>
                            <a:pt x="593" y="328"/>
                          </a:lnTo>
                          <a:lnTo>
                            <a:pt x="544" y="304"/>
                          </a:lnTo>
                          <a:lnTo>
                            <a:pt x="620" y="322"/>
                          </a:lnTo>
                          <a:lnTo>
                            <a:pt x="621" y="295"/>
                          </a:lnTo>
                          <a:lnTo>
                            <a:pt x="621" y="237"/>
                          </a:lnTo>
                          <a:lnTo>
                            <a:pt x="569" y="228"/>
                          </a:lnTo>
                          <a:lnTo>
                            <a:pt x="529" y="207"/>
                          </a:lnTo>
                          <a:lnTo>
                            <a:pt x="603" y="219"/>
                          </a:lnTo>
                          <a:lnTo>
                            <a:pt x="603" y="178"/>
                          </a:lnTo>
                          <a:lnTo>
                            <a:pt x="599" y="143"/>
                          </a:lnTo>
                          <a:lnTo>
                            <a:pt x="621" y="84"/>
                          </a:lnTo>
                          <a:lnTo>
                            <a:pt x="643" y="57"/>
                          </a:lnTo>
                          <a:lnTo>
                            <a:pt x="652" y="45"/>
                          </a:lnTo>
                          <a:lnTo>
                            <a:pt x="612" y="22"/>
                          </a:lnTo>
                          <a:lnTo>
                            <a:pt x="576" y="0"/>
                          </a:lnTo>
                          <a:lnTo>
                            <a:pt x="564" y="34"/>
                          </a:lnTo>
                          <a:lnTo>
                            <a:pt x="544" y="73"/>
                          </a:lnTo>
                          <a:lnTo>
                            <a:pt x="525" y="105"/>
                          </a:lnTo>
                          <a:lnTo>
                            <a:pt x="491" y="134"/>
                          </a:lnTo>
                          <a:lnTo>
                            <a:pt x="435" y="156"/>
                          </a:lnTo>
                          <a:lnTo>
                            <a:pt x="369" y="169"/>
                          </a:lnTo>
                          <a:lnTo>
                            <a:pt x="310" y="171"/>
                          </a:lnTo>
                          <a:lnTo>
                            <a:pt x="256" y="156"/>
                          </a:lnTo>
                          <a:lnTo>
                            <a:pt x="207" y="111"/>
                          </a:lnTo>
                          <a:lnTo>
                            <a:pt x="185" y="57"/>
                          </a:lnTo>
                          <a:lnTo>
                            <a:pt x="129" y="80"/>
                          </a:lnTo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1757" name="Google Shape;1757;p82"/>
                    <p:cNvGrpSpPr/>
                    <p:nvPr/>
                  </p:nvGrpSpPr>
                  <p:grpSpPr>
                    <a:xfrm>
                      <a:off x="4114" y="1903"/>
                      <a:ext cx="40" cy="415"/>
                      <a:chOff x="4114" y="1903"/>
                      <a:chExt cx="40" cy="415"/>
                    </a:xfrm>
                  </p:grpSpPr>
                  <p:sp>
                    <p:nvSpPr>
                      <p:cNvPr id="1758" name="Google Shape;1758;p82"/>
                      <p:cNvSpPr/>
                      <p:nvPr/>
                    </p:nvSpPr>
                    <p:spPr>
                      <a:xfrm>
                        <a:off x="4120" y="1903"/>
                        <a:ext cx="30" cy="30"/>
                      </a:xfrm>
                      <a:prstGeom prst="ellipse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59" name="Google Shape;1759;p82"/>
                      <p:cNvSpPr/>
                      <p:nvPr/>
                    </p:nvSpPr>
                    <p:spPr>
                      <a:xfrm>
                        <a:off x="4114" y="2040"/>
                        <a:ext cx="29" cy="31"/>
                      </a:xfrm>
                      <a:prstGeom prst="ellipse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60" name="Google Shape;1760;p82"/>
                      <p:cNvSpPr/>
                      <p:nvPr/>
                    </p:nvSpPr>
                    <p:spPr>
                      <a:xfrm>
                        <a:off x="4115" y="2167"/>
                        <a:ext cx="30" cy="30"/>
                      </a:xfrm>
                      <a:prstGeom prst="ellipse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61" name="Google Shape;1761;p82"/>
                      <p:cNvSpPr/>
                      <p:nvPr/>
                    </p:nvSpPr>
                    <p:spPr>
                      <a:xfrm>
                        <a:off x="4124" y="2288"/>
                        <a:ext cx="30" cy="30"/>
                      </a:xfrm>
                      <a:prstGeom prst="ellipse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1762" name="Google Shape;1762;p82"/>
                  <p:cNvSpPr/>
                  <p:nvPr/>
                </p:nvSpPr>
                <p:spPr>
                  <a:xfrm>
                    <a:off x="4066" y="1955"/>
                    <a:ext cx="30" cy="543"/>
                  </a:xfrm>
                  <a:custGeom>
                    <a:rect b="b" l="l" r="r" t="t"/>
                    <a:pathLst>
                      <a:path extrusionOk="0" h="543" w="30">
                        <a:moveTo>
                          <a:pt x="24" y="0"/>
                        </a:moveTo>
                        <a:lnTo>
                          <a:pt x="18" y="145"/>
                        </a:lnTo>
                        <a:lnTo>
                          <a:pt x="20" y="267"/>
                        </a:lnTo>
                        <a:lnTo>
                          <a:pt x="29" y="451"/>
                        </a:lnTo>
                        <a:lnTo>
                          <a:pt x="26" y="542"/>
                        </a:lnTo>
                        <a:lnTo>
                          <a:pt x="2" y="542"/>
                        </a:lnTo>
                        <a:lnTo>
                          <a:pt x="11" y="456"/>
                        </a:lnTo>
                        <a:lnTo>
                          <a:pt x="11" y="329"/>
                        </a:lnTo>
                        <a:lnTo>
                          <a:pt x="9" y="244"/>
                        </a:lnTo>
                        <a:lnTo>
                          <a:pt x="0" y="110"/>
                        </a:lnTo>
                        <a:lnTo>
                          <a:pt x="24" y="0"/>
                        </a:lnTo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763" name="Google Shape;1763;p82"/>
            <p:cNvGrpSpPr/>
            <p:nvPr/>
          </p:nvGrpSpPr>
          <p:grpSpPr>
            <a:xfrm>
              <a:off x="4076" y="1413"/>
              <a:ext cx="448" cy="340"/>
              <a:chOff x="4076" y="1413"/>
              <a:chExt cx="448" cy="340"/>
            </a:xfrm>
          </p:grpSpPr>
          <p:grpSp>
            <p:nvGrpSpPr>
              <p:cNvPr id="1764" name="Google Shape;1764;p82"/>
              <p:cNvGrpSpPr/>
              <p:nvPr/>
            </p:nvGrpSpPr>
            <p:grpSpPr>
              <a:xfrm>
                <a:off x="4147" y="1455"/>
                <a:ext cx="268" cy="298"/>
                <a:chOff x="4147" y="1455"/>
                <a:chExt cx="268" cy="298"/>
              </a:xfrm>
            </p:grpSpPr>
            <p:sp>
              <p:nvSpPr>
                <p:cNvPr id="1765" name="Google Shape;1765;p82"/>
                <p:cNvSpPr/>
                <p:nvPr/>
              </p:nvSpPr>
              <p:spPr>
                <a:xfrm>
                  <a:off x="4148" y="1455"/>
                  <a:ext cx="267" cy="298"/>
                </a:xfrm>
                <a:custGeom>
                  <a:rect b="b" l="l" r="r" t="t"/>
                  <a:pathLst>
                    <a:path extrusionOk="0" h="298" w="267">
                      <a:moveTo>
                        <a:pt x="0" y="0"/>
                      </a:moveTo>
                      <a:lnTo>
                        <a:pt x="90" y="14"/>
                      </a:lnTo>
                      <a:lnTo>
                        <a:pt x="189" y="0"/>
                      </a:lnTo>
                      <a:lnTo>
                        <a:pt x="248" y="0"/>
                      </a:lnTo>
                      <a:lnTo>
                        <a:pt x="266" y="171"/>
                      </a:lnTo>
                      <a:lnTo>
                        <a:pt x="256" y="192"/>
                      </a:lnTo>
                      <a:lnTo>
                        <a:pt x="245" y="206"/>
                      </a:lnTo>
                      <a:lnTo>
                        <a:pt x="231" y="229"/>
                      </a:lnTo>
                      <a:lnTo>
                        <a:pt x="218" y="246"/>
                      </a:lnTo>
                      <a:lnTo>
                        <a:pt x="198" y="262"/>
                      </a:lnTo>
                      <a:lnTo>
                        <a:pt x="182" y="271"/>
                      </a:lnTo>
                      <a:lnTo>
                        <a:pt x="161" y="281"/>
                      </a:lnTo>
                      <a:lnTo>
                        <a:pt x="141" y="291"/>
                      </a:lnTo>
                      <a:lnTo>
                        <a:pt x="122" y="296"/>
                      </a:lnTo>
                      <a:lnTo>
                        <a:pt x="101" y="297"/>
                      </a:lnTo>
                      <a:lnTo>
                        <a:pt x="86" y="294"/>
                      </a:lnTo>
                      <a:lnTo>
                        <a:pt x="72" y="285"/>
                      </a:lnTo>
                      <a:lnTo>
                        <a:pt x="63" y="264"/>
                      </a:lnTo>
                      <a:lnTo>
                        <a:pt x="47" y="243"/>
                      </a:lnTo>
                      <a:lnTo>
                        <a:pt x="36" y="230"/>
                      </a:lnTo>
                      <a:lnTo>
                        <a:pt x="26" y="208"/>
                      </a:lnTo>
                      <a:lnTo>
                        <a:pt x="20" y="182"/>
                      </a:lnTo>
                      <a:lnTo>
                        <a:pt x="5" y="9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C080"/>
                </a:solidFill>
                <a:ln cap="rnd" cmpd="sng" w="12700">
                  <a:solidFill>
                    <a:srgbClr val="402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766" name="Google Shape;1766;p82"/>
                <p:cNvGrpSpPr/>
                <p:nvPr/>
              </p:nvGrpSpPr>
              <p:grpSpPr>
                <a:xfrm>
                  <a:off x="4147" y="1519"/>
                  <a:ext cx="178" cy="184"/>
                  <a:chOff x="4147" y="1519"/>
                  <a:chExt cx="178" cy="184"/>
                </a:xfrm>
              </p:grpSpPr>
              <p:sp>
                <p:nvSpPr>
                  <p:cNvPr id="1767" name="Google Shape;1767;p82"/>
                  <p:cNvSpPr/>
                  <p:nvPr/>
                </p:nvSpPr>
                <p:spPr>
                  <a:xfrm>
                    <a:off x="4198" y="1573"/>
                    <a:ext cx="64" cy="74"/>
                  </a:xfrm>
                  <a:custGeom>
                    <a:rect b="b" l="l" r="r" t="t"/>
                    <a:pathLst>
                      <a:path extrusionOk="0" h="74" w="64">
                        <a:moveTo>
                          <a:pt x="12" y="0"/>
                        </a:moveTo>
                        <a:lnTo>
                          <a:pt x="9" y="27"/>
                        </a:lnTo>
                        <a:lnTo>
                          <a:pt x="6" y="47"/>
                        </a:lnTo>
                        <a:lnTo>
                          <a:pt x="15" y="59"/>
                        </a:lnTo>
                        <a:lnTo>
                          <a:pt x="25" y="62"/>
                        </a:lnTo>
                        <a:lnTo>
                          <a:pt x="37" y="60"/>
                        </a:lnTo>
                        <a:lnTo>
                          <a:pt x="41" y="54"/>
                        </a:lnTo>
                        <a:lnTo>
                          <a:pt x="46" y="53"/>
                        </a:lnTo>
                        <a:lnTo>
                          <a:pt x="58" y="53"/>
                        </a:lnTo>
                        <a:lnTo>
                          <a:pt x="63" y="50"/>
                        </a:lnTo>
                        <a:lnTo>
                          <a:pt x="58" y="59"/>
                        </a:lnTo>
                        <a:lnTo>
                          <a:pt x="48" y="62"/>
                        </a:lnTo>
                        <a:lnTo>
                          <a:pt x="43" y="67"/>
                        </a:lnTo>
                        <a:lnTo>
                          <a:pt x="33" y="73"/>
                        </a:lnTo>
                        <a:lnTo>
                          <a:pt x="22" y="73"/>
                        </a:lnTo>
                        <a:lnTo>
                          <a:pt x="9" y="67"/>
                        </a:lnTo>
                        <a:lnTo>
                          <a:pt x="3" y="59"/>
                        </a:lnTo>
                        <a:lnTo>
                          <a:pt x="0" y="45"/>
                        </a:lnTo>
                        <a:lnTo>
                          <a:pt x="3" y="33"/>
                        </a:lnTo>
                        <a:lnTo>
                          <a:pt x="12" y="0"/>
                        </a:lnTo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68" name="Google Shape;1768;p82"/>
                  <p:cNvSpPr/>
                  <p:nvPr/>
                </p:nvSpPr>
                <p:spPr>
                  <a:xfrm>
                    <a:off x="4204" y="1676"/>
                    <a:ext cx="78" cy="4"/>
                  </a:xfrm>
                  <a:custGeom>
                    <a:rect b="b" l="l" r="r" t="t"/>
                    <a:pathLst>
                      <a:path extrusionOk="0" h="4" w="78">
                        <a:moveTo>
                          <a:pt x="0" y="2"/>
                        </a:moveTo>
                        <a:lnTo>
                          <a:pt x="2" y="1"/>
                        </a:lnTo>
                        <a:lnTo>
                          <a:pt x="23" y="1"/>
                        </a:lnTo>
                        <a:lnTo>
                          <a:pt x="34" y="1"/>
                        </a:lnTo>
                        <a:lnTo>
                          <a:pt x="57" y="0"/>
                        </a:lnTo>
                        <a:lnTo>
                          <a:pt x="66" y="1"/>
                        </a:lnTo>
                        <a:lnTo>
                          <a:pt x="77" y="3"/>
                        </a:lnTo>
                        <a:lnTo>
                          <a:pt x="57" y="2"/>
                        </a:lnTo>
                        <a:lnTo>
                          <a:pt x="44" y="2"/>
                        </a:lnTo>
                        <a:lnTo>
                          <a:pt x="35" y="2"/>
                        </a:lnTo>
                        <a:lnTo>
                          <a:pt x="24" y="3"/>
                        </a:lnTo>
                        <a:lnTo>
                          <a:pt x="12" y="2"/>
                        </a:lnTo>
                        <a:lnTo>
                          <a:pt x="0" y="2"/>
                        </a:lnTo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69" name="Google Shape;1769;p82"/>
                  <p:cNvSpPr/>
                  <p:nvPr/>
                </p:nvSpPr>
                <p:spPr>
                  <a:xfrm>
                    <a:off x="4222" y="1695"/>
                    <a:ext cx="28" cy="8"/>
                  </a:xfrm>
                  <a:custGeom>
                    <a:rect b="b" l="l" r="r" t="t"/>
                    <a:pathLst>
                      <a:path extrusionOk="0" h="8" w="28">
                        <a:moveTo>
                          <a:pt x="0" y="2"/>
                        </a:moveTo>
                        <a:lnTo>
                          <a:pt x="14" y="2"/>
                        </a:lnTo>
                        <a:lnTo>
                          <a:pt x="27" y="0"/>
                        </a:lnTo>
                        <a:lnTo>
                          <a:pt x="12" y="7"/>
                        </a:lnTo>
                        <a:lnTo>
                          <a:pt x="0" y="2"/>
                        </a:lnTo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770" name="Google Shape;1770;p82"/>
                  <p:cNvGrpSpPr/>
                  <p:nvPr/>
                </p:nvGrpSpPr>
                <p:grpSpPr>
                  <a:xfrm>
                    <a:off x="4147" y="1519"/>
                    <a:ext cx="178" cy="53"/>
                    <a:chOff x="4147" y="1519"/>
                    <a:chExt cx="178" cy="53"/>
                  </a:xfrm>
                </p:grpSpPr>
                <p:sp>
                  <p:nvSpPr>
                    <p:cNvPr id="1771" name="Google Shape;1771;p82"/>
                    <p:cNvSpPr/>
                    <p:nvPr/>
                  </p:nvSpPr>
                  <p:spPr>
                    <a:xfrm>
                      <a:off x="4147" y="1519"/>
                      <a:ext cx="65" cy="12"/>
                    </a:xfrm>
                    <a:custGeom>
                      <a:rect b="b" l="l" r="r" t="t"/>
                      <a:pathLst>
                        <a:path extrusionOk="0" h="12" w="65">
                          <a:moveTo>
                            <a:pt x="0" y="8"/>
                          </a:moveTo>
                          <a:lnTo>
                            <a:pt x="4" y="10"/>
                          </a:lnTo>
                          <a:lnTo>
                            <a:pt x="9" y="11"/>
                          </a:lnTo>
                          <a:lnTo>
                            <a:pt x="17" y="7"/>
                          </a:lnTo>
                          <a:lnTo>
                            <a:pt x="25" y="5"/>
                          </a:lnTo>
                          <a:lnTo>
                            <a:pt x="33" y="4"/>
                          </a:lnTo>
                          <a:lnTo>
                            <a:pt x="45" y="3"/>
                          </a:lnTo>
                          <a:lnTo>
                            <a:pt x="64" y="3"/>
                          </a:lnTo>
                          <a:lnTo>
                            <a:pt x="40" y="0"/>
                          </a:lnTo>
                          <a:lnTo>
                            <a:pt x="27" y="0"/>
                          </a:lnTo>
                          <a:lnTo>
                            <a:pt x="19" y="1"/>
                          </a:lnTo>
                          <a:lnTo>
                            <a:pt x="9" y="3"/>
                          </a:lnTo>
                          <a:lnTo>
                            <a:pt x="3" y="4"/>
                          </a:lnTo>
                          <a:lnTo>
                            <a:pt x="0" y="8"/>
                          </a:lnTo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72" name="Google Shape;1772;p82"/>
                    <p:cNvSpPr/>
                    <p:nvPr/>
                  </p:nvSpPr>
                  <p:spPr>
                    <a:xfrm>
                      <a:off x="4259" y="1520"/>
                      <a:ext cx="66" cy="16"/>
                    </a:xfrm>
                    <a:custGeom>
                      <a:rect b="b" l="l" r="r" t="t"/>
                      <a:pathLst>
                        <a:path extrusionOk="0" h="16" w="66">
                          <a:moveTo>
                            <a:pt x="65" y="15"/>
                          </a:moveTo>
                          <a:lnTo>
                            <a:pt x="64" y="5"/>
                          </a:lnTo>
                          <a:lnTo>
                            <a:pt x="47" y="1"/>
                          </a:lnTo>
                          <a:lnTo>
                            <a:pt x="29" y="0"/>
                          </a:lnTo>
                          <a:lnTo>
                            <a:pt x="15" y="4"/>
                          </a:lnTo>
                          <a:lnTo>
                            <a:pt x="0" y="12"/>
                          </a:lnTo>
                          <a:lnTo>
                            <a:pt x="13" y="8"/>
                          </a:lnTo>
                          <a:lnTo>
                            <a:pt x="37" y="9"/>
                          </a:lnTo>
                          <a:lnTo>
                            <a:pt x="53" y="10"/>
                          </a:lnTo>
                          <a:lnTo>
                            <a:pt x="65" y="15"/>
                          </a:lnTo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1773" name="Google Shape;1773;p82"/>
                    <p:cNvGrpSpPr/>
                    <p:nvPr/>
                  </p:nvGrpSpPr>
                  <p:grpSpPr>
                    <a:xfrm>
                      <a:off x="4258" y="1547"/>
                      <a:ext cx="44" cy="25"/>
                      <a:chOff x="4258" y="1547"/>
                      <a:chExt cx="44" cy="25"/>
                    </a:xfrm>
                  </p:grpSpPr>
                  <p:sp>
                    <p:nvSpPr>
                      <p:cNvPr id="1774" name="Google Shape;1774;p82"/>
                      <p:cNvSpPr/>
                      <p:nvPr/>
                    </p:nvSpPr>
                    <p:spPr>
                      <a:xfrm>
                        <a:off x="4258" y="1547"/>
                        <a:ext cx="44" cy="25"/>
                      </a:xfrm>
                      <a:custGeom>
                        <a:rect b="b" l="l" r="r" t="t"/>
                        <a:pathLst>
                          <a:path extrusionOk="0" h="25" w="44">
                            <a:moveTo>
                              <a:pt x="0" y="11"/>
                            </a:moveTo>
                            <a:lnTo>
                              <a:pt x="8" y="20"/>
                            </a:lnTo>
                            <a:lnTo>
                              <a:pt x="21" y="24"/>
                            </a:lnTo>
                            <a:lnTo>
                              <a:pt x="35" y="20"/>
                            </a:lnTo>
                            <a:lnTo>
                              <a:pt x="43" y="7"/>
                            </a:lnTo>
                            <a:lnTo>
                              <a:pt x="26" y="0"/>
                            </a:lnTo>
                            <a:lnTo>
                              <a:pt x="13" y="2"/>
                            </a:lnTo>
                            <a:lnTo>
                              <a:pt x="0" y="11"/>
                            </a:lnTo>
                          </a:path>
                        </a:pathLst>
                      </a:custGeom>
                      <a:solidFill>
                        <a:srgbClr val="40200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75" name="Google Shape;1775;p82"/>
                      <p:cNvSpPr/>
                      <p:nvPr/>
                    </p:nvSpPr>
                    <p:spPr>
                      <a:xfrm>
                        <a:off x="4293" y="1556"/>
                        <a:ext cx="1" cy="8"/>
                      </a:xfrm>
                      <a:custGeom>
                        <a:rect b="b" l="l" r="r" t="t"/>
                        <a:pathLst>
                          <a:path extrusionOk="0" h="8" w="1">
                            <a:moveTo>
                              <a:pt x="0" y="3"/>
                            </a:moveTo>
                            <a:lnTo>
                              <a:pt x="0" y="7"/>
                            </a:lnTo>
                            <a:lnTo>
                              <a:pt x="0" y="4"/>
                            </a:lnTo>
                            <a:lnTo>
                              <a:pt x="0" y="1"/>
                            </a:lnTo>
                            <a:lnTo>
                              <a:pt x="0" y="0"/>
                            </a:lnTo>
                            <a:lnTo>
                              <a:pt x="0" y="3"/>
                            </a:lnTo>
                          </a:path>
                        </a:pathLst>
                      </a:custGeom>
                      <a:solidFill>
                        <a:srgbClr val="FFC08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76" name="Google Shape;1776;p82"/>
                      <p:cNvSpPr/>
                      <p:nvPr/>
                    </p:nvSpPr>
                    <p:spPr>
                      <a:xfrm>
                        <a:off x="4262" y="1557"/>
                        <a:ext cx="10" cy="10"/>
                      </a:xfrm>
                      <a:custGeom>
                        <a:rect b="b" l="l" r="r" t="t"/>
                        <a:pathLst>
                          <a:path extrusionOk="0" h="10" w="10">
                            <a:moveTo>
                              <a:pt x="3" y="1"/>
                            </a:moveTo>
                            <a:lnTo>
                              <a:pt x="7" y="0"/>
                            </a:lnTo>
                            <a:lnTo>
                              <a:pt x="6" y="4"/>
                            </a:lnTo>
                            <a:lnTo>
                              <a:pt x="9" y="9"/>
                            </a:lnTo>
                            <a:lnTo>
                              <a:pt x="4" y="7"/>
                            </a:lnTo>
                            <a:lnTo>
                              <a:pt x="0" y="4"/>
                            </a:lnTo>
                            <a:lnTo>
                              <a:pt x="3" y="1"/>
                            </a:lnTo>
                          </a:path>
                        </a:pathLst>
                      </a:custGeom>
                      <a:solidFill>
                        <a:srgbClr val="FFC08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77" name="Google Shape;1777;p82"/>
                      <p:cNvSpPr/>
                      <p:nvPr/>
                    </p:nvSpPr>
                    <p:spPr>
                      <a:xfrm rot="10800000">
                        <a:off x="4286" y="1556"/>
                        <a:ext cx="1" cy="2"/>
                      </a:xfrm>
                      <a:prstGeom prst="ellipse">
                        <a:avLst/>
                      </a:prstGeom>
                      <a:solidFill>
                        <a:srgbClr val="FFC08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1778" name="Google Shape;1778;p82"/>
                    <p:cNvGrpSpPr/>
                    <p:nvPr/>
                  </p:nvGrpSpPr>
                  <p:grpSpPr>
                    <a:xfrm>
                      <a:off x="4161" y="1544"/>
                      <a:ext cx="44" cy="25"/>
                      <a:chOff x="4161" y="1544"/>
                      <a:chExt cx="44" cy="25"/>
                    </a:xfrm>
                  </p:grpSpPr>
                  <p:sp>
                    <p:nvSpPr>
                      <p:cNvPr id="1779" name="Google Shape;1779;p82"/>
                      <p:cNvSpPr/>
                      <p:nvPr/>
                    </p:nvSpPr>
                    <p:spPr>
                      <a:xfrm>
                        <a:off x="4161" y="1544"/>
                        <a:ext cx="44" cy="25"/>
                      </a:xfrm>
                      <a:custGeom>
                        <a:rect b="b" l="l" r="r" t="t"/>
                        <a:pathLst>
                          <a:path extrusionOk="0" h="25" w="44">
                            <a:moveTo>
                              <a:pt x="0" y="11"/>
                            </a:moveTo>
                            <a:lnTo>
                              <a:pt x="8" y="20"/>
                            </a:lnTo>
                            <a:lnTo>
                              <a:pt x="21" y="24"/>
                            </a:lnTo>
                            <a:lnTo>
                              <a:pt x="35" y="20"/>
                            </a:lnTo>
                            <a:lnTo>
                              <a:pt x="43" y="6"/>
                            </a:lnTo>
                            <a:lnTo>
                              <a:pt x="26" y="0"/>
                            </a:lnTo>
                            <a:lnTo>
                              <a:pt x="13" y="1"/>
                            </a:lnTo>
                            <a:lnTo>
                              <a:pt x="0" y="11"/>
                            </a:lnTo>
                          </a:path>
                        </a:pathLst>
                      </a:custGeom>
                      <a:solidFill>
                        <a:srgbClr val="40200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80" name="Google Shape;1780;p82"/>
                      <p:cNvSpPr/>
                      <p:nvPr/>
                    </p:nvSpPr>
                    <p:spPr>
                      <a:xfrm>
                        <a:off x="4196" y="1552"/>
                        <a:ext cx="1" cy="9"/>
                      </a:xfrm>
                      <a:custGeom>
                        <a:rect b="b" l="l" r="r" t="t"/>
                        <a:pathLst>
                          <a:path extrusionOk="0" h="9" w="1">
                            <a:moveTo>
                              <a:pt x="0" y="3"/>
                            </a:moveTo>
                            <a:lnTo>
                              <a:pt x="0" y="8"/>
                            </a:lnTo>
                            <a:lnTo>
                              <a:pt x="0" y="4"/>
                            </a:lnTo>
                            <a:lnTo>
                              <a:pt x="0" y="2"/>
                            </a:lnTo>
                            <a:lnTo>
                              <a:pt x="0" y="0"/>
                            </a:lnTo>
                            <a:lnTo>
                              <a:pt x="0" y="3"/>
                            </a:lnTo>
                          </a:path>
                        </a:pathLst>
                      </a:custGeom>
                      <a:solidFill>
                        <a:srgbClr val="FFC08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81" name="Google Shape;1781;p82"/>
                      <p:cNvSpPr/>
                      <p:nvPr/>
                    </p:nvSpPr>
                    <p:spPr>
                      <a:xfrm>
                        <a:off x="4165" y="1553"/>
                        <a:ext cx="9" cy="11"/>
                      </a:xfrm>
                      <a:custGeom>
                        <a:rect b="b" l="l" r="r" t="t"/>
                        <a:pathLst>
                          <a:path extrusionOk="0" h="11" w="9">
                            <a:moveTo>
                              <a:pt x="3" y="2"/>
                            </a:moveTo>
                            <a:lnTo>
                              <a:pt x="7" y="0"/>
                            </a:lnTo>
                            <a:lnTo>
                              <a:pt x="5" y="4"/>
                            </a:lnTo>
                            <a:lnTo>
                              <a:pt x="8" y="10"/>
                            </a:lnTo>
                            <a:lnTo>
                              <a:pt x="4" y="8"/>
                            </a:lnTo>
                            <a:lnTo>
                              <a:pt x="0" y="4"/>
                            </a:lnTo>
                            <a:lnTo>
                              <a:pt x="3" y="2"/>
                            </a:lnTo>
                          </a:path>
                        </a:pathLst>
                      </a:custGeom>
                      <a:solidFill>
                        <a:srgbClr val="FFC08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82" name="Google Shape;1782;p82"/>
                      <p:cNvSpPr/>
                      <p:nvPr/>
                    </p:nvSpPr>
                    <p:spPr>
                      <a:xfrm rot="10800000">
                        <a:off x="4188" y="1552"/>
                        <a:ext cx="2" cy="2"/>
                      </a:xfrm>
                      <a:prstGeom prst="ellipse">
                        <a:avLst/>
                      </a:prstGeom>
                      <a:solidFill>
                        <a:srgbClr val="FFC08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1783" name="Google Shape;1783;p82"/>
              <p:cNvGrpSpPr/>
              <p:nvPr/>
            </p:nvGrpSpPr>
            <p:grpSpPr>
              <a:xfrm>
                <a:off x="4076" y="1413"/>
                <a:ext cx="448" cy="214"/>
                <a:chOff x="4076" y="1413"/>
                <a:chExt cx="448" cy="214"/>
              </a:xfrm>
            </p:grpSpPr>
            <p:sp>
              <p:nvSpPr>
                <p:cNvPr id="1784" name="Google Shape;1784;p82"/>
                <p:cNvSpPr/>
                <p:nvPr/>
              </p:nvSpPr>
              <p:spPr>
                <a:xfrm>
                  <a:off x="4136" y="1531"/>
                  <a:ext cx="270" cy="96"/>
                </a:xfrm>
                <a:custGeom>
                  <a:rect b="b" l="l" r="r" t="t"/>
                  <a:pathLst>
                    <a:path extrusionOk="0" h="96" w="270">
                      <a:moveTo>
                        <a:pt x="26" y="78"/>
                      </a:moveTo>
                      <a:lnTo>
                        <a:pt x="31" y="87"/>
                      </a:lnTo>
                      <a:lnTo>
                        <a:pt x="40" y="86"/>
                      </a:lnTo>
                      <a:lnTo>
                        <a:pt x="53" y="81"/>
                      </a:lnTo>
                      <a:lnTo>
                        <a:pt x="69" y="61"/>
                      </a:lnTo>
                      <a:lnTo>
                        <a:pt x="78" y="55"/>
                      </a:lnTo>
                      <a:lnTo>
                        <a:pt x="92" y="55"/>
                      </a:lnTo>
                      <a:lnTo>
                        <a:pt x="99" y="60"/>
                      </a:lnTo>
                      <a:lnTo>
                        <a:pt x="108" y="72"/>
                      </a:lnTo>
                      <a:lnTo>
                        <a:pt x="121" y="84"/>
                      </a:lnTo>
                      <a:lnTo>
                        <a:pt x="139" y="91"/>
                      </a:lnTo>
                      <a:lnTo>
                        <a:pt x="165" y="95"/>
                      </a:lnTo>
                      <a:lnTo>
                        <a:pt x="193" y="95"/>
                      </a:lnTo>
                      <a:lnTo>
                        <a:pt x="226" y="91"/>
                      </a:lnTo>
                      <a:lnTo>
                        <a:pt x="247" y="87"/>
                      </a:lnTo>
                      <a:lnTo>
                        <a:pt x="269" y="80"/>
                      </a:lnTo>
                      <a:lnTo>
                        <a:pt x="264" y="3"/>
                      </a:lnTo>
                      <a:lnTo>
                        <a:pt x="0" y="0"/>
                      </a:lnTo>
                      <a:lnTo>
                        <a:pt x="26" y="78"/>
                      </a:lnTo>
                    </a:path>
                  </a:pathLst>
                </a:custGeom>
                <a:solidFill>
                  <a:srgbClr val="402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785" name="Google Shape;1785;p82"/>
                <p:cNvGrpSpPr/>
                <p:nvPr/>
              </p:nvGrpSpPr>
              <p:grpSpPr>
                <a:xfrm>
                  <a:off x="4076" y="1413"/>
                  <a:ext cx="448" cy="206"/>
                  <a:chOff x="4076" y="1413"/>
                  <a:chExt cx="448" cy="206"/>
                </a:xfrm>
              </p:grpSpPr>
              <p:sp>
                <p:nvSpPr>
                  <p:cNvPr id="1786" name="Google Shape;1786;p82"/>
                  <p:cNvSpPr/>
                  <p:nvPr/>
                </p:nvSpPr>
                <p:spPr>
                  <a:xfrm>
                    <a:off x="4076" y="1460"/>
                    <a:ext cx="320" cy="159"/>
                  </a:xfrm>
                  <a:custGeom>
                    <a:rect b="b" l="l" r="r" t="t"/>
                    <a:pathLst>
                      <a:path extrusionOk="0" h="159" w="320">
                        <a:moveTo>
                          <a:pt x="15" y="24"/>
                        </a:moveTo>
                        <a:lnTo>
                          <a:pt x="9" y="35"/>
                        </a:lnTo>
                        <a:lnTo>
                          <a:pt x="5" y="50"/>
                        </a:lnTo>
                        <a:lnTo>
                          <a:pt x="2" y="65"/>
                        </a:lnTo>
                        <a:lnTo>
                          <a:pt x="0" y="82"/>
                        </a:lnTo>
                        <a:lnTo>
                          <a:pt x="0" y="96"/>
                        </a:lnTo>
                        <a:lnTo>
                          <a:pt x="2" y="110"/>
                        </a:lnTo>
                        <a:lnTo>
                          <a:pt x="8" y="124"/>
                        </a:lnTo>
                        <a:lnTo>
                          <a:pt x="17" y="134"/>
                        </a:lnTo>
                        <a:lnTo>
                          <a:pt x="28" y="141"/>
                        </a:lnTo>
                        <a:lnTo>
                          <a:pt x="41" y="145"/>
                        </a:lnTo>
                        <a:lnTo>
                          <a:pt x="58" y="148"/>
                        </a:lnTo>
                        <a:lnTo>
                          <a:pt x="73" y="149"/>
                        </a:lnTo>
                        <a:lnTo>
                          <a:pt x="90" y="146"/>
                        </a:lnTo>
                        <a:lnTo>
                          <a:pt x="107" y="142"/>
                        </a:lnTo>
                        <a:lnTo>
                          <a:pt x="120" y="130"/>
                        </a:lnTo>
                        <a:lnTo>
                          <a:pt x="137" y="116"/>
                        </a:lnTo>
                        <a:lnTo>
                          <a:pt x="158" y="116"/>
                        </a:lnTo>
                        <a:lnTo>
                          <a:pt x="169" y="130"/>
                        </a:lnTo>
                        <a:lnTo>
                          <a:pt x="180" y="145"/>
                        </a:lnTo>
                        <a:lnTo>
                          <a:pt x="200" y="153"/>
                        </a:lnTo>
                        <a:lnTo>
                          <a:pt x="219" y="158"/>
                        </a:lnTo>
                        <a:lnTo>
                          <a:pt x="240" y="158"/>
                        </a:lnTo>
                        <a:lnTo>
                          <a:pt x="258" y="156"/>
                        </a:lnTo>
                        <a:lnTo>
                          <a:pt x="275" y="153"/>
                        </a:lnTo>
                        <a:lnTo>
                          <a:pt x="289" y="148"/>
                        </a:lnTo>
                        <a:lnTo>
                          <a:pt x="319" y="118"/>
                        </a:lnTo>
                        <a:lnTo>
                          <a:pt x="319" y="2"/>
                        </a:lnTo>
                        <a:lnTo>
                          <a:pt x="138" y="0"/>
                        </a:lnTo>
                        <a:lnTo>
                          <a:pt x="37" y="11"/>
                        </a:lnTo>
                        <a:lnTo>
                          <a:pt x="15" y="24"/>
                        </a:lnTo>
                      </a:path>
                    </a:pathLst>
                  </a:custGeom>
                  <a:solidFill>
                    <a:srgbClr val="008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87" name="Google Shape;1787;p82"/>
                  <p:cNvSpPr/>
                  <p:nvPr/>
                </p:nvSpPr>
                <p:spPr>
                  <a:xfrm>
                    <a:off x="4088" y="1413"/>
                    <a:ext cx="436" cy="200"/>
                  </a:xfrm>
                  <a:custGeom>
                    <a:rect b="b" l="l" r="r" t="t"/>
                    <a:pathLst>
                      <a:path extrusionOk="0" h="200" w="436">
                        <a:moveTo>
                          <a:pt x="55" y="2"/>
                        </a:moveTo>
                        <a:lnTo>
                          <a:pt x="98" y="16"/>
                        </a:lnTo>
                        <a:lnTo>
                          <a:pt x="234" y="16"/>
                        </a:lnTo>
                        <a:lnTo>
                          <a:pt x="306" y="0"/>
                        </a:lnTo>
                        <a:lnTo>
                          <a:pt x="338" y="8"/>
                        </a:lnTo>
                        <a:lnTo>
                          <a:pt x="347" y="40"/>
                        </a:lnTo>
                        <a:lnTo>
                          <a:pt x="350" y="76"/>
                        </a:lnTo>
                        <a:lnTo>
                          <a:pt x="396" y="61"/>
                        </a:lnTo>
                        <a:lnTo>
                          <a:pt x="435" y="38"/>
                        </a:lnTo>
                        <a:lnTo>
                          <a:pt x="433" y="62"/>
                        </a:lnTo>
                        <a:lnTo>
                          <a:pt x="389" y="87"/>
                        </a:lnTo>
                        <a:lnTo>
                          <a:pt x="352" y="104"/>
                        </a:lnTo>
                        <a:lnTo>
                          <a:pt x="352" y="123"/>
                        </a:lnTo>
                        <a:lnTo>
                          <a:pt x="343" y="161"/>
                        </a:lnTo>
                        <a:lnTo>
                          <a:pt x="327" y="183"/>
                        </a:lnTo>
                        <a:lnTo>
                          <a:pt x="267" y="199"/>
                        </a:lnTo>
                        <a:lnTo>
                          <a:pt x="292" y="175"/>
                        </a:lnTo>
                        <a:lnTo>
                          <a:pt x="299" y="155"/>
                        </a:lnTo>
                        <a:lnTo>
                          <a:pt x="300" y="129"/>
                        </a:lnTo>
                        <a:lnTo>
                          <a:pt x="299" y="105"/>
                        </a:lnTo>
                        <a:lnTo>
                          <a:pt x="294" y="84"/>
                        </a:lnTo>
                        <a:lnTo>
                          <a:pt x="287" y="71"/>
                        </a:lnTo>
                        <a:lnTo>
                          <a:pt x="273" y="65"/>
                        </a:lnTo>
                        <a:lnTo>
                          <a:pt x="258" y="65"/>
                        </a:lnTo>
                        <a:lnTo>
                          <a:pt x="247" y="73"/>
                        </a:lnTo>
                        <a:lnTo>
                          <a:pt x="234" y="77"/>
                        </a:lnTo>
                        <a:lnTo>
                          <a:pt x="216" y="79"/>
                        </a:lnTo>
                        <a:lnTo>
                          <a:pt x="194" y="79"/>
                        </a:lnTo>
                        <a:lnTo>
                          <a:pt x="170" y="79"/>
                        </a:lnTo>
                        <a:lnTo>
                          <a:pt x="105" y="74"/>
                        </a:lnTo>
                        <a:lnTo>
                          <a:pt x="82" y="68"/>
                        </a:lnTo>
                        <a:lnTo>
                          <a:pt x="64" y="63"/>
                        </a:lnTo>
                        <a:lnTo>
                          <a:pt x="47" y="62"/>
                        </a:lnTo>
                        <a:lnTo>
                          <a:pt x="29" y="62"/>
                        </a:lnTo>
                        <a:lnTo>
                          <a:pt x="17" y="63"/>
                        </a:lnTo>
                        <a:lnTo>
                          <a:pt x="0" y="72"/>
                        </a:lnTo>
                        <a:lnTo>
                          <a:pt x="55" y="2"/>
                        </a:lnTo>
                      </a:path>
                    </a:pathLst>
                  </a:custGeom>
                  <a:solidFill>
                    <a:srgbClr val="004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788" name="Google Shape;1788;p82"/>
                  <p:cNvGrpSpPr/>
                  <p:nvPr/>
                </p:nvGrpSpPr>
                <p:grpSpPr>
                  <a:xfrm>
                    <a:off x="4093" y="1496"/>
                    <a:ext cx="258" cy="108"/>
                    <a:chOff x="4093" y="1496"/>
                    <a:chExt cx="258" cy="108"/>
                  </a:xfrm>
                </p:grpSpPr>
                <p:grpSp>
                  <p:nvGrpSpPr>
                    <p:cNvPr id="1789" name="Google Shape;1789;p82"/>
                    <p:cNvGrpSpPr/>
                    <p:nvPr/>
                  </p:nvGrpSpPr>
                  <p:grpSpPr>
                    <a:xfrm>
                      <a:off x="4093" y="1496"/>
                      <a:ext cx="95" cy="99"/>
                      <a:chOff x="4093" y="1496"/>
                      <a:chExt cx="95" cy="99"/>
                    </a:xfrm>
                  </p:grpSpPr>
                  <p:sp>
                    <p:nvSpPr>
                      <p:cNvPr id="1790" name="Google Shape;1790;p82"/>
                      <p:cNvSpPr/>
                      <p:nvPr/>
                    </p:nvSpPr>
                    <p:spPr>
                      <a:xfrm>
                        <a:off x="4100" y="1496"/>
                        <a:ext cx="88" cy="97"/>
                      </a:xfrm>
                      <a:prstGeom prst="ellipse">
                        <a:avLst/>
                      </a:prstGeom>
                      <a:solidFill>
                        <a:srgbClr val="00400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91" name="Google Shape;1791;p82"/>
                      <p:cNvSpPr/>
                      <p:nvPr/>
                    </p:nvSpPr>
                    <p:spPr>
                      <a:xfrm>
                        <a:off x="4093" y="1497"/>
                        <a:ext cx="88" cy="98"/>
                      </a:xfrm>
                      <a:prstGeom prst="ellipse">
                        <a:avLst/>
                      </a:prstGeom>
                      <a:solidFill>
                        <a:srgbClr val="00800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1792" name="Google Shape;1792;p82"/>
                    <p:cNvGrpSpPr/>
                    <p:nvPr/>
                  </p:nvGrpSpPr>
                  <p:grpSpPr>
                    <a:xfrm>
                      <a:off x="4257" y="1505"/>
                      <a:ext cx="94" cy="99"/>
                      <a:chOff x="4257" y="1505"/>
                      <a:chExt cx="94" cy="99"/>
                    </a:xfrm>
                  </p:grpSpPr>
                  <p:sp>
                    <p:nvSpPr>
                      <p:cNvPr id="1793" name="Google Shape;1793;p82"/>
                      <p:cNvSpPr/>
                      <p:nvPr/>
                    </p:nvSpPr>
                    <p:spPr>
                      <a:xfrm>
                        <a:off x="4264" y="1505"/>
                        <a:ext cx="87" cy="97"/>
                      </a:xfrm>
                      <a:prstGeom prst="ellipse">
                        <a:avLst/>
                      </a:prstGeom>
                      <a:solidFill>
                        <a:srgbClr val="00400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94" name="Google Shape;1794;p82"/>
                      <p:cNvSpPr/>
                      <p:nvPr/>
                    </p:nvSpPr>
                    <p:spPr>
                      <a:xfrm>
                        <a:off x="4257" y="1506"/>
                        <a:ext cx="87" cy="98"/>
                      </a:xfrm>
                      <a:prstGeom prst="ellipse">
                        <a:avLst/>
                      </a:prstGeom>
                      <a:solidFill>
                        <a:srgbClr val="00800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1795" name="Google Shape;1795;p82"/>
                  <p:cNvGrpSpPr/>
                  <p:nvPr/>
                </p:nvGrpSpPr>
                <p:grpSpPr>
                  <a:xfrm>
                    <a:off x="4079" y="1498"/>
                    <a:ext cx="258" cy="110"/>
                    <a:chOff x="4079" y="1498"/>
                    <a:chExt cx="258" cy="110"/>
                  </a:xfrm>
                </p:grpSpPr>
                <p:sp>
                  <p:nvSpPr>
                    <p:cNvPr id="1796" name="Google Shape;1796;p82"/>
                    <p:cNvSpPr/>
                    <p:nvPr/>
                  </p:nvSpPr>
                  <p:spPr>
                    <a:xfrm>
                      <a:off x="4243" y="1509"/>
                      <a:ext cx="87" cy="98"/>
                    </a:xfrm>
                    <a:prstGeom prst="ellipse">
                      <a:avLst/>
                    </a:prstGeom>
                    <a:solidFill>
                      <a:srgbClr val="004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97" name="Google Shape;1797;p82"/>
                    <p:cNvSpPr/>
                    <p:nvPr/>
                  </p:nvSpPr>
                  <p:spPr>
                    <a:xfrm>
                      <a:off x="4249" y="1507"/>
                      <a:ext cx="88" cy="97"/>
                    </a:xfrm>
                    <a:prstGeom prst="ellipse">
                      <a:avLst/>
                    </a:prstGeom>
                    <a:solidFill>
                      <a:srgbClr val="00A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1798" name="Google Shape;1798;p82"/>
                    <p:cNvGrpSpPr/>
                    <p:nvPr/>
                  </p:nvGrpSpPr>
                  <p:grpSpPr>
                    <a:xfrm>
                      <a:off x="4079" y="1498"/>
                      <a:ext cx="94" cy="101"/>
                      <a:chOff x="4079" y="1498"/>
                      <a:chExt cx="94" cy="101"/>
                    </a:xfrm>
                  </p:grpSpPr>
                  <p:sp>
                    <p:nvSpPr>
                      <p:cNvPr id="1799" name="Google Shape;1799;p82"/>
                      <p:cNvSpPr/>
                      <p:nvPr/>
                    </p:nvSpPr>
                    <p:spPr>
                      <a:xfrm>
                        <a:off x="4079" y="1500"/>
                        <a:ext cx="88" cy="98"/>
                      </a:xfrm>
                      <a:prstGeom prst="ellipse">
                        <a:avLst/>
                      </a:prstGeom>
                      <a:solidFill>
                        <a:srgbClr val="00400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800" name="Google Shape;1800;p82"/>
                      <p:cNvSpPr/>
                      <p:nvPr/>
                    </p:nvSpPr>
                    <p:spPr>
                      <a:xfrm>
                        <a:off x="4085" y="1498"/>
                        <a:ext cx="88" cy="97"/>
                      </a:xfrm>
                      <a:prstGeom prst="ellipse">
                        <a:avLst/>
                      </a:prstGeom>
                      <a:solidFill>
                        <a:srgbClr val="00A00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801" name="Google Shape;1801;p82"/>
                      <p:cNvSpPr/>
                      <p:nvPr/>
                    </p:nvSpPr>
                    <p:spPr>
                      <a:xfrm>
                        <a:off x="4082" y="1502"/>
                        <a:ext cx="88" cy="97"/>
                      </a:xfrm>
                      <a:prstGeom prst="ellipse">
                        <a:avLst/>
                      </a:prstGeom>
                      <a:solidFill>
                        <a:srgbClr val="006000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1802" name="Google Shape;1802;p82"/>
                    <p:cNvSpPr/>
                    <p:nvPr/>
                  </p:nvSpPr>
                  <p:spPr>
                    <a:xfrm>
                      <a:off x="4246" y="1511"/>
                      <a:ext cx="88" cy="97"/>
                    </a:xfrm>
                    <a:prstGeom prst="ellipse">
                      <a:avLst/>
                    </a:prstGeom>
                    <a:solidFill>
                      <a:srgbClr val="006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803" name="Google Shape;1803;p82"/>
          <p:cNvGrpSpPr/>
          <p:nvPr/>
        </p:nvGrpSpPr>
        <p:grpSpPr>
          <a:xfrm>
            <a:off x="4608513" y="3729038"/>
            <a:ext cx="3633787" cy="860425"/>
            <a:chOff x="2903" y="2349"/>
            <a:chExt cx="2289" cy="542"/>
          </a:xfrm>
        </p:grpSpPr>
        <p:sp>
          <p:nvSpPr>
            <p:cNvPr id="1804" name="Google Shape;1804;p82"/>
            <p:cNvSpPr/>
            <p:nvPr/>
          </p:nvSpPr>
          <p:spPr>
            <a:xfrm>
              <a:off x="2903" y="2603"/>
              <a:ext cx="2289" cy="288"/>
            </a:xfrm>
            <a:custGeom>
              <a:rect b="b" l="l" r="r" t="t"/>
              <a:pathLst>
                <a:path extrusionOk="0" h="288" w="2289">
                  <a:moveTo>
                    <a:pt x="505" y="0"/>
                  </a:moveTo>
                  <a:lnTo>
                    <a:pt x="2288" y="0"/>
                  </a:lnTo>
                  <a:lnTo>
                    <a:pt x="1847" y="287"/>
                  </a:lnTo>
                  <a:lnTo>
                    <a:pt x="0" y="287"/>
                  </a:lnTo>
                  <a:lnTo>
                    <a:pt x="505" y="0"/>
                  </a:lnTo>
                </a:path>
              </a:pathLst>
            </a:custGeom>
            <a:solidFill>
              <a:srgbClr val="A0A0A0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5" name="Google Shape;1805;p82"/>
            <p:cNvGrpSpPr/>
            <p:nvPr/>
          </p:nvGrpSpPr>
          <p:grpSpPr>
            <a:xfrm>
              <a:off x="3278" y="2349"/>
              <a:ext cx="1521" cy="432"/>
              <a:chOff x="3278" y="2349"/>
              <a:chExt cx="1521" cy="432"/>
            </a:xfrm>
          </p:grpSpPr>
          <p:grpSp>
            <p:nvGrpSpPr>
              <p:cNvPr id="1806" name="Google Shape;1806;p82"/>
              <p:cNvGrpSpPr/>
              <p:nvPr/>
            </p:nvGrpSpPr>
            <p:grpSpPr>
              <a:xfrm>
                <a:off x="3278" y="2638"/>
                <a:ext cx="165" cy="143"/>
                <a:chOff x="3278" y="2638"/>
                <a:chExt cx="165" cy="143"/>
              </a:xfrm>
            </p:grpSpPr>
            <p:sp>
              <p:nvSpPr>
                <p:cNvPr id="1807" name="Google Shape;1807;p82"/>
                <p:cNvSpPr/>
                <p:nvPr/>
              </p:nvSpPr>
              <p:spPr>
                <a:xfrm>
                  <a:off x="3278" y="2705"/>
                  <a:ext cx="164" cy="76"/>
                </a:xfrm>
                <a:prstGeom prst="ellipse">
                  <a:avLst/>
                </a:prstGeom>
                <a:solidFill>
                  <a:srgbClr val="C0C0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8" name="Google Shape;1808;p82"/>
                <p:cNvSpPr/>
                <p:nvPr/>
              </p:nvSpPr>
              <p:spPr>
                <a:xfrm>
                  <a:off x="3278" y="2681"/>
                  <a:ext cx="165" cy="61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9" name="Google Shape;1809;p82"/>
                <p:cNvSpPr/>
                <p:nvPr/>
              </p:nvSpPr>
              <p:spPr>
                <a:xfrm>
                  <a:off x="3278" y="2638"/>
                  <a:ext cx="164" cy="76"/>
                </a:xfrm>
                <a:prstGeom prst="ellipse">
                  <a:avLst/>
                </a:prstGeom>
                <a:solidFill>
                  <a:srgbClr val="E0E0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10" name="Google Shape;1810;p82"/>
              <p:cNvGrpSpPr/>
              <p:nvPr/>
            </p:nvGrpSpPr>
            <p:grpSpPr>
              <a:xfrm>
                <a:off x="3462" y="2349"/>
                <a:ext cx="1337" cy="391"/>
                <a:chOff x="3462" y="2349"/>
                <a:chExt cx="1337" cy="391"/>
              </a:xfrm>
            </p:grpSpPr>
            <p:sp>
              <p:nvSpPr>
                <p:cNvPr id="1811" name="Google Shape;1811;p82"/>
                <p:cNvSpPr/>
                <p:nvPr/>
              </p:nvSpPr>
              <p:spPr>
                <a:xfrm>
                  <a:off x="3462" y="2349"/>
                  <a:ext cx="959" cy="391"/>
                </a:xfrm>
                <a:custGeom>
                  <a:rect b="b" l="l" r="r" t="t"/>
                  <a:pathLst>
                    <a:path extrusionOk="0" h="391" w="959">
                      <a:moveTo>
                        <a:pt x="958" y="10"/>
                      </a:moveTo>
                      <a:lnTo>
                        <a:pt x="917" y="0"/>
                      </a:lnTo>
                      <a:lnTo>
                        <a:pt x="863" y="1"/>
                      </a:lnTo>
                      <a:lnTo>
                        <a:pt x="817" y="8"/>
                      </a:lnTo>
                      <a:lnTo>
                        <a:pt x="743" y="35"/>
                      </a:lnTo>
                      <a:lnTo>
                        <a:pt x="686" y="67"/>
                      </a:lnTo>
                      <a:lnTo>
                        <a:pt x="637" y="103"/>
                      </a:lnTo>
                      <a:lnTo>
                        <a:pt x="584" y="150"/>
                      </a:lnTo>
                      <a:lnTo>
                        <a:pt x="544" y="183"/>
                      </a:lnTo>
                      <a:lnTo>
                        <a:pt x="442" y="243"/>
                      </a:lnTo>
                      <a:lnTo>
                        <a:pt x="345" y="286"/>
                      </a:lnTo>
                      <a:lnTo>
                        <a:pt x="226" y="335"/>
                      </a:lnTo>
                      <a:lnTo>
                        <a:pt x="161" y="362"/>
                      </a:lnTo>
                      <a:lnTo>
                        <a:pt x="69" y="383"/>
                      </a:lnTo>
                      <a:lnTo>
                        <a:pt x="0" y="390"/>
                      </a:lnTo>
                    </a:path>
                  </a:pathLst>
                </a:custGeom>
                <a:noFill/>
                <a:ln cap="rnd" cmpd="sng" w="50800">
                  <a:solidFill>
                    <a:srgbClr val="40404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2" name="Google Shape;1812;p82"/>
                <p:cNvSpPr/>
                <p:nvPr/>
              </p:nvSpPr>
              <p:spPr>
                <a:xfrm>
                  <a:off x="4612" y="2506"/>
                  <a:ext cx="187" cy="135"/>
                </a:xfrm>
                <a:custGeom>
                  <a:rect b="b" l="l" r="r" t="t"/>
                  <a:pathLst>
                    <a:path extrusionOk="0" h="135" w="187">
                      <a:moveTo>
                        <a:pt x="186" y="134"/>
                      </a:moveTo>
                      <a:lnTo>
                        <a:pt x="85" y="78"/>
                      </a:lnTo>
                      <a:lnTo>
                        <a:pt x="23" y="2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rnd" cmpd="sng" w="50800">
                  <a:solidFill>
                    <a:srgbClr val="40404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13" name="Google Shape;1813;p82"/>
          <p:cNvGrpSpPr/>
          <p:nvPr/>
        </p:nvGrpSpPr>
        <p:grpSpPr>
          <a:xfrm>
            <a:off x="5087938" y="3633788"/>
            <a:ext cx="2289175" cy="679450"/>
            <a:chOff x="3205" y="2289"/>
            <a:chExt cx="1442" cy="428"/>
          </a:xfrm>
        </p:grpSpPr>
        <p:grpSp>
          <p:nvGrpSpPr>
            <p:cNvPr id="1814" name="Google Shape;1814;p82"/>
            <p:cNvGrpSpPr/>
            <p:nvPr/>
          </p:nvGrpSpPr>
          <p:grpSpPr>
            <a:xfrm>
              <a:off x="3205" y="2452"/>
              <a:ext cx="329" cy="265"/>
              <a:chOff x="3205" y="2452"/>
              <a:chExt cx="329" cy="265"/>
            </a:xfrm>
          </p:grpSpPr>
          <p:sp>
            <p:nvSpPr>
              <p:cNvPr id="1815" name="Google Shape;1815;p82"/>
              <p:cNvSpPr/>
              <p:nvPr/>
            </p:nvSpPr>
            <p:spPr>
              <a:xfrm>
                <a:off x="3205" y="2452"/>
                <a:ext cx="329" cy="265"/>
              </a:xfrm>
              <a:custGeom>
                <a:rect b="b" l="l" r="r" t="t"/>
                <a:pathLst>
                  <a:path extrusionOk="0" h="265" w="329">
                    <a:moveTo>
                      <a:pt x="245" y="0"/>
                    </a:moveTo>
                    <a:lnTo>
                      <a:pt x="223" y="12"/>
                    </a:lnTo>
                    <a:lnTo>
                      <a:pt x="205" y="17"/>
                    </a:lnTo>
                    <a:lnTo>
                      <a:pt x="190" y="19"/>
                    </a:lnTo>
                    <a:lnTo>
                      <a:pt x="173" y="26"/>
                    </a:lnTo>
                    <a:lnTo>
                      <a:pt x="150" y="37"/>
                    </a:lnTo>
                    <a:lnTo>
                      <a:pt x="110" y="40"/>
                    </a:lnTo>
                    <a:lnTo>
                      <a:pt x="97" y="44"/>
                    </a:lnTo>
                    <a:lnTo>
                      <a:pt x="86" y="64"/>
                    </a:lnTo>
                    <a:lnTo>
                      <a:pt x="71" y="64"/>
                    </a:lnTo>
                    <a:lnTo>
                      <a:pt x="58" y="71"/>
                    </a:lnTo>
                    <a:lnTo>
                      <a:pt x="42" y="97"/>
                    </a:lnTo>
                    <a:lnTo>
                      <a:pt x="29" y="104"/>
                    </a:lnTo>
                    <a:lnTo>
                      <a:pt x="22" y="115"/>
                    </a:lnTo>
                    <a:lnTo>
                      <a:pt x="20" y="136"/>
                    </a:lnTo>
                    <a:lnTo>
                      <a:pt x="0" y="163"/>
                    </a:lnTo>
                    <a:lnTo>
                      <a:pt x="8" y="231"/>
                    </a:lnTo>
                    <a:lnTo>
                      <a:pt x="29" y="264"/>
                    </a:lnTo>
                    <a:lnTo>
                      <a:pt x="41" y="262"/>
                    </a:lnTo>
                    <a:lnTo>
                      <a:pt x="47" y="255"/>
                    </a:lnTo>
                    <a:lnTo>
                      <a:pt x="62" y="260"/>
                    </a:lnTo>
                    <a:lnTo>
                      <a:pt x="76" y="258"/>
                    </a:lnTo>
                    <a:lnTo>
                      <a:pt x="90" y="240"/>
                    </a:lnTo>
                    <a:lnTo>
                      <a:pt x="103" y="242"/>
                    </a:lnTo>
                    <a:lnTo>
                      <a:pt x="116" y="235"/>
                    </a:lnTo>
                    <a:lnTo>
                      <a:pt x="124" y="201"/>
                    </a:lnTo>
                    <a:lnTo>
                      <a:pt x="128" y="172"/>
                    </a:lnTo>
                    <a:lnTo>
                      <a:pt x="137" y="156"/>
                    </a:lnTo>
                    <a:lnTo>
                      <a:pt x="164" y="143"/>
                    </a:lnTo>
                    <a:lnTo>
                      <a:pt x="191" y="131"/>
                    </a:lnTo>
                    <a:lnTo>
                      <a:pt x="214" y="142"/>
                    </a:lnTo>
                    <a:lnTo>
                      <a:pt x="223" y="159"/>
                    </a:lnTo>
                    <a:lnTo>
                      <a:pt x="227" y="183"/>
                    </a:lnTo>
                    <a:lnTo>
                      <a:pt x="232" y="201"/>
                    </a:lnTo>
                    <a:lnTo>
                      <a:pt x="227" y="217"/>
                    </a:lnTo>
                    <a:lnTo>
                      <a:pt x="229" y="237"/>
                    </a:lnTo>
                    <a:lnTo>
                      <a:pt x="232" y="256"/>
                    </a:lnTo>
                    <a:lnTo>
                      <a:pt x="242" y="262"/>
                    </a:lnTo>
                    <a:lnTo>
                      <a:pt x="253" y="264"/>
                    </a:lnTo>
                    <a:lnTo>
                      <a:pt x="260" y="256"/>
                    </a:lnTo>
                    <a:lnTo>
                      <a:pt x="265" y="230"/>
                    </a:lnTo>
                    <a:lnTo>
                      <a:pt x="274" y="214"/>
                    </a:lnTo>
                    <a:lnTo>
                      <a:pt x="274" y="193"/>
                    </a:lnTo>
                    <a:lnTo>
                      <a:pt x="275" y="170"/>
                    </a:lnTo>
                    <a:lnTo>
                      <a:pt x="281" y="156"/>
                    </a:lnTo>
                    <a:lnTo>
                      <a:pt x="304" y="129"/>
                    </a:lnTo>
                    <a:lnTo>
                      <a:pt x="310" y="104"/>
                    </a:lnTo>
                    <a:lnTo>
                      <a:pt x="328" y="79"/>
                    </a:lnTo>
                    <a:lnTo>
                      <a:pt x="326" y="61"/>
                    </a:lnTo>
                    <a:lnTo>
                      <a:pt x="322" y="46"/>
                    </a:lnTo>
                    <a:lnTo>
                      <a:pt x="313" y="30"/>
                    </a:lnTo>
                    <a:lnTo>
                      <a:pt x="295" y="15"/>
                    </a:lnTo>
                    <a:lnTo>
                      <a:pt x="274" y="5"/>
                    </a:lnTo>
                    <a:lnTo>
                      <a:pt x="245" y="0"/>
                    </a:lnTo>
                  </a:path>
                </a:pathLst>
              </a:custGeom>
              <a:solidFill>
                <a:srgbClr val="C0C0C0"/>
              </a:solidFill>
              <a:ln cap="rnd" cmpd="sng" w="12700">
                <a:solidFill>
                  <a:srgbClr val="4040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82"/>
              <p:cNvSpPr/>
              <p:nvPr/>
            </p:nvSpPr>
            <p:spPr>
              <a:xfrm>
                <a:off x="3318" y="2531"/>
                <a:ext cx="113" cy="122"/>
              </a:xfrm>
              <a:custGeom>
                <a:rect b="b" l="l" r="r" t="t"/>
                <a:pathLst>
                  <a:path extrusionOk="0" h="122" w="113">
                    <a:moveTo>
                      <a:pt x="6" y="121"/>
                    </a:moveTo>
                    <a:lnTo>
                      <a:pt x="7" y="93"/>
                    </a:lnTo>
                    <a:lnTo>
                      <a:pt x="0" y="77"/>
                    </a:lnTo>
                    <a:lnTo>
                      <a:pt x="10" y="84"/>
                    </a:lnTo>
                    <a:lnTo>
                      <a:pt x="14" y="55"/>
                    </a:lnTo>
                    <a:lnTo>
                      <a:pt x="8" y="38"/>
                    </a:lnTo>
                    <a:lnTo>
                      <a:pt x="18" y="48"/>
                    </a:lnTo>
                    <a:lnTo>
                      <a:pt x="20" y="25"/>
                    </a:lnTo>
                    <a:lnTo>
                      <a:pt x="36" y="8"/>
                    </a:lnTo>
                    <a:lnTo>
                      <a:pt x="27" y="17"/>
                    </a:lnTo>
                    <a:lnTo>
                      <a:pt x="48" y="3"/>
                    </a:lnTo>
                    <a:lnTo>
                      <a:pt x="64" y="0"/>
                    </a:lnTo>
                    <a:lnTo>
                      <a:pt x="47" y="9"/>
                    </a:lnTo>
                    <a:lnTo>
                      <a:pt x="37" y="22"/>
                    </a:lnTo>
                    <a:lnTo>
                      <a:pt x="54" y="16"/>
                    </a:lnTo>
                    <a:lnTo>
                      <a:pt x="67" y="14"/>
                    </a:lnTo>
                    <a:lnTo>
                      <a:pt x="81" y="15"/>
                    </a:lnTo>
                    <a:lnTo>
                      <a:pt x="93" y="20"/>
                    </a:lnTo>
                    <a:lnTo>
                      <a:pt x="101" y="28"/>
                    </a:lnTo>
                    <a:lnTo>
                      <a:pt x="109" y="41"/>
                    </a:lnTo>
                    <a:lnTo>
                      <a:pt x="112" y="59"/>
                    </a:lnTo>
                    <a:lnTo>
                      <a:pt x="109" y="101"/>
                    </a:lnTo>
                    <a:lnTo>
                      <a:pt x="100" y="62"/>
                    </a:lnTo>
                    <a:lnTo>
                      <a:pt x="72" y="51"/>
                    </a:lnTo>
                    <a:lnTo>
                      <a:pt x="25" y="73"/>
                    </a:lnTo>
                    <a:lnTo>
                      <a:pt x="18" y="82"/>
                    </a:lnTo>
                    <a:lnTo>
                      <a:pt x="11" y="110"/>
                    </a:lnTo>
                    <a:lnTo>
                      <a:pt x="6" y="121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82"/>
              <p:cNvSpPr/>
              <p:nvPr/>
            </p:nvSpPr>
            <p:spPr>
              <a:xfrm>
                <a:off x="3225" y="2574"/>
                <a:ext cx="28" cy="127"/>
              </a:xfrm>
              <a:custGeom>
                <a:rect b="b" l="l" r="r" t="t"/>
                <a:pathLst>
                  <a:path extrusionOk="0" h="127" w="28">
                    <a:moveTo>
                      <a:pt x="22" y="126"/>
                    </a:moveTo>
                    <a:lnTo>
                      <a:pt x="27" y="126"/>
                    </a:lnTo>
                    <a:lnTo>
                      <a:pt x="22" y="107"/>
                    </a:lnTo>
                    <a:lnTo>
                      <a:pt x="15" y="95"/>
                    </a:lnTo>
                    <a:lnTo>
                      <a:pt x="11" y="86"/>
                    </a:lnTo>
                    <a:lnTo>
                      <a:pt x="11" y="75"/>
                    </a:lnTo>
                    <a:lnTo>
                      <a:pt x="8" y="58"/>
                    </a:lnTo>
                    <a:lnTo>
                      <a:pt x="7" y="26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4" y="30"/>
                    </a:lnTo>
                    <a:lnTo>
                      <a:pt x="5" y="54"/>
                    </a:lnTo>
                    <a:lnTo>
                      <a:pt x="7" y="77"/>
                    </a:lnTo>
                    <a:lnTo>
                      <a:pt x="5" y="87"/>
                    </a:lnTo>
                    <a:lnTo>
                      <a:pt x="11" y="96"/>
                    </a:lnTo>
                    <a:lnTo>
                      <a:pt x="16" y="107"/>
                    </a:lnTo>
                    <a:lnTo>
                      <a:pt x="22" y="126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82"/>
              <p:cNvSpPr/>
              <p:nvPr/>
            </p:nvSpPr>
            <p:spPr>
              <a:xfrm>
                <a:off x="3272" y="2523"/>
                <a:ext cx="17" cy="176"/>
              </a:xfrm>
              <a:custGeom>
                <a:rect b="b" l="l" r="r" t="t"/>
                <a:pathLst>
                  <a:path extrusionOk="0" h="176" w="17">
                    <a:moveTo>
                      <a:pt x="16" y="163"/>
                    </a:moveTo>
                    <a:lnTo>
                      <a:pt x="13" y="152"/>
                    </a:lnTo>
                    <a:lnTo>
                      <a:pt x="13" y="132"/>
                    </a:lnTo>
                    <a:lnTo>
                      <a:pt x="8" y="120"/>
                    </a:lnTo>
                    <a:lnTo>
                      <a:pt x="7" y="108"/>
                    </a:lnTo>
                    <a:lnTo>
                      <a:pt x="9" y="82"/>
                    </a:lnTo>
                    <a:lnTo>
                      <a:pt x="7" y="61"/>
                    </a:lnTo>
                    <a:lnTo>
                      <a:pt x="3" y="50"/>
                    </a:lnTo>
                    <a:lnTo>
                      <a:pt x="9" y="38"/>
                    </a:lnTo>
                    <a:lnTo>
                      <a:pt x="11" y="13"/>
                    </a:lnTo>
                    <a:lnTo>
                      <a:pt x="11" y="0"/>
                    </a:lnTo>
                    <a:lnTo>
                      <a:pt x="9" y="14"/>
                    </a:lnTo>
                    <a:lnTo>
                      <a:pt x="7" y="28"/>
                    </a:lnTo>
                    <a:lnTo>
                      <a:pt x="0" y="48"/>
                    </a:lnTo>
                    <a:lnTo>
                      <a:pt x="3" y="77"/>
                    </a:lnTo>
                    <a:lnTo>
                      <a:pt x="3" y="98"/>
                    </a:lnTo>
                    <a:lnTo>
                      <a:pt x="1" y="115"/>
                    </a:lnTo>
                    <a:lnTo>
                      <a:pt x="7" y="135"/>
                    </a:lnTo>
                    <a:lnTo>
                      <a:pt x="10" y="157"/>
                    </a:lnTo>
                    <a:lnTo>
                      <a:pt x="11" y="175"/>
                    </a:lnTo>
                    <a:lnTo>
                      <a:pt x="16" y="163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82"/>
              <p:cNvSpPr/>
              <p:nvPr/>
            </p:nvSpPr>
            <p:spPr>
              <a:xfrm>
                <a:off x="3450" y="2676"/>
                <a:ext cx="1" cy="23"/>
              </a:xfrm>
              <a:custGeom>
                <a:rect b="b" l="l" r="r" t="t"/>
                <a:pathLst>
                  <a:path extrusionOk="0" h="23" w="1">
                    <a:moveTo>
                      <a:pt x="0" y="0"/>
                    </a:moveTo>
                    <a:lnTo>
                      <a:pt x="0" y="7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82"/>
              <p:cNvSpPr/>
              <p:nvPr/>
            </p:nvSpPr>
            <p:spPr>
              <a:xfrm>
                <a:off x="3297" y="2651"/>
                <a:ext cx="14" cy="3"/>
              </a:xfrm>
              <a:custGeom>
                <a:rect b="b" l="l" r="r" t="t"/>
                <a:pathLst>
                  <a:path extrusionOk="0" h="3" w="14">
                    <a:moveTo>
                      <a:pt x="0" y="1"/>
                    </a:moveTo>
                    <a:lnTo>
                      <a:pt x="4" y="0"/>
                    </a:lnTo>
                    <a:lnTo>
                      <a:pt x="13" y="2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82"/>
              <p:cNvSpPr/>
              <p:nvPr/>
            </p:nvSpPr>
            <p:spPr>
              <a:xfrm>
                <a:off x="3255" y="2675"/>
                <a:ext cx="16" cy="6"/>
              </a:xfrm>
              <a:custGeom>
                <a:rect b="b" l="l" r="r" t="t"/>
                <a:pathLst>
                  <a:path extrusionOk="0" h="6" w="16">
                    <a:moveTo>
                      <a:pt x="0" y="5"/>
                    </a:moveTo>
                    <a:lnTo>
                      <a:pt x="3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82"/>
              <p:cNvSpPr/>
              <p:nvPr/>
            </p:nvSpPr>
            <p:spPr>
              <a:xfrm>
                <a:off x="3228" y="2687"/>
                <a:ext cx="1" cy="2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82"/>
              <p:cNvSpPr/>
              <p:nvPr/>
            </p:nvSpPr>
            <p:spPr>
              <a:xfrm>
                <a:off x="3438" y="2556"/>
                <a:ext cx="7" cy="37"/>
              </a:xfrm>
              <a:custGeom>
                <a:rect b="b" l="l" r="r" t="t"/>
                <a:pathLst>
                  <a:path extrusionOk="0" h="37" w="7">
                    <a:moveTo>
                      <a:pt x="0" y="0"/>
                    </a:moveTo>
                    <a:lnTo>
                      <a:pt x="4" y="16"/>
                    </a:lnTo>
                    <a:lnTo>
                      <a:pt x="3" y="36"/>
                    </a:lnTo>
                    <a:lnTo>
                      <a:pt x="6" y="21"/>
                    </a:lnTo>
                    <a:lnTo>
                      <a:pt x="6" y="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82"/>
              <p:cNvSpPr/>
              <p:nvPr/>
            </p:nvSpPr>
            <p:spPr>
              <a:xfrm>
                <a:off x="3446" y="2511"/>
                <a:ext cx="14" cy="26"/>
              </a:xfrm>
              <a:custGeom>
                <a:rect b="b" l="l" r="r" t="t"/>
                <a:pathLst>
                  <a:path extrusionOk="0" h="26" w="14">
                    <a:moveTo>
                      <a:pt x="10" y="0"/>
                    </a:moveTo>
                    <a:lnTo>
                      <a:pt x="9" y="13"/>
                    </a:lnTo>
                    <a:lnTo>
                      <a:pt x="0" y="25"/>
                    </a:lnTo>
                    <a:lnTo>
                      <a:pt x="12" y="18"/>
                    </a:lnTo>
                    <a:lnTo>
                      <a:pt x="13" y="10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82"/>
              <p:cNvSpPr/>
              <p:nvPr/>
            </p:nvSpPr>
            <p:spPr>
              <a:xfrm>
                <a:off x="3407" y="2531"/>
                <a:ext cx="19" cy="11"/>
              </a:xfrm>
              <a:custGeom>
                <a:rect b="b" l="l" r="r" t="t"/>
                <a:pathLst>
                  <a:path extrusionOk="0" h="11" w="19">
                    <a:moveTo>
                      <a:pt x="0" y="0"/>
                    </a:moveTo>
                    <a:lnTo>
                      <a:pt x="13" y="4"/>
                    </a:lnTo>
                    <a:lnTo>
                      <a:pt x="18" y="10"/>
                    </a:lnTo>
                    <a:lnTo>
                      <a:pt x="15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6" name="Google Shape;1826;p82"/>
            <p:cNvGrpSpPr/>
            <p:nvPr/>
          </p:nvGrpSpPr>
          <p:grpSpPr>
            <a:xfrm>
              <a:off x="4372" y="2289"/>
              <a:ext cx="275" cy="237"/>
              <a:chOff x="4372" y="2289"/>
              <a:chExt cx="275" cy="237"/>
            </a:xfrm>
          </p:grpSpPr>
          <p:grpSp>
            <p:nvGrpSpPr>
              <p:cNvPr id="1827" name="Google Shape;1827;p82"/>
              <p:cNvGrpSpPr/>
              <p:nvPr/>
            </p:nvGrpSpPr>
            <p:grpSpPr>
              <a:xfrm>
                <a:off x="4372" y="2289"/>
                <a:ext cx="275" cy="237"/>
                <a:chOff x="4372" y="2289"/>
                <a:chExt cx="275" cy="237"/>
              </a:xfrm>
            </p:grpSpPr>
            <p:sp>
              <p:nvSpPr>
                <p:cNvPr id="1828" name="Google Shape;1828;p82"/>
                <p:cNvSpPr/>
                <p:nvPr/>
              </p:nvSpPr>
              <p:spPr>
                <a:xfrm>
                  <a:off x="4372" y="2289"/>
                  <a:ext cx="275" cy="237"/>
                </a:xfrm>
                <a:custGeom>
                  <a:rect b="b" l="l" r="r" t="t"/>
                  <a:pathLst>
                    <a:path extrusionOk="0" h="237" w="275">
                      <a:moveTo>
                        <a:pt x="127" y="4"/>
                      </a:moveTo>
                      <a:lnTo>
                        <a:pt x="145" y="0"/>
                      </a:lnTo>
                      <a:lnTo>
                        <a:pt x="161" y="7"/>
                      </a:lnTo>
                      <a:lnTo>
                        <a:pt x="168" y="20"/>
                      </a:lnTo>
                      <a:lnTo>
                        <a:pt x="190" y="19"/>
                      </a:lnTo>
                      <a:lnTo>
                        <a:pt x="203" y="27"/>
                      </a:lnTo>
                      <a:lnTo>
                        <a:pt x="210" y="34"/>
                      </a:lnTo>
                      <a:lnTo>
                        <a:pt x="214" y="48"/>
                      </a:lnTo>
                      <a:lnTo>
                        <a:pt x="229" y="54"/>
                      </a:lnTo>
                      <a:lnTo>
                        <a:pt x="240" y="65"/>
                      </a:lnTo>
                      <a:lnTo>
                        <a:pt x="244" y="79"/>
                      </a:lnTo>
                      <a:lnTo>
                        <a:pt x="249" y="92"/>
                      </a:lnTo>
                      <a:lnTo>
                        <a:pt x="264" y="97"/>
                      </a:lnTo>
                      <a:lnTo>
                        <a:pt x="269" y="110"/>
                      </a:lnTo>
                      <a:lnTo>
                        <a:pt x="269" y="128"/>
                      </a:lnTo>
                      <a:lnTo>
                        <a:pt x="274" y="142"/>
                      </a:lnTo>
                      <a:lnTo>
                        <a:pt x="273" y="155"/>
                      </a:lnTo>
                      <a:lnTo>
                        <a:pt x="259" y="175"/>
                      </a:lnTo>
                      <a:lnTo>
                        <a:pt x="238" y="199"/>
                      </a:lnTo>
                      <a:lnTo>
                        <a:pt x="223" y="212"/>
                      </a:lnTo>
                      <a:lnTo>
                        <a:pt x="196" y="233"/>
                      </a:lnTo>
                      <a:lnTo>
                        <a:pt x="163" y="236"/>
                      </a:lnTo>
                      <a:lnTo>
                        <a:pt x="150" y="227"/>
                      </a:lnTo>
                      <a:lnTo>
                        <a:pt x="133" y="223"/>
                      </a:lnTo>
                      <a:lnTo>
                        <a:pt x="121" y="217"/>
                      </a:lnTo>
                      <a:lnTo>
                        <a:pt x="114" y="205"/>
                      </a:lnTo>
                      <a:lnTo>
                        <a:pt x="100" y="201"/>
                      </a:lnTo>
                      <a:lnTo>
                        <a:pt x="89" y="196"/>
                      </a:lnTo>
                      <a:lnTo>
                        <a:pt x="79" y="187"/>
                      </a:lnTo>
                      <a:lnTo>
                        <a:pt x="76" y="180"/>
                      </a:lnTo>
                      <a:lnTo>
                        <a:pt x="62" y="173"/>
                      </a:lnTo>
                      <a:lnTo>
                        <a:pt x="46" y="165"/>
                      </a:lnTo>
                      <a:lnTo>
                        <a:pt x="39" y="146"/>
                      </a:lnTo>
                      <a:lnTo>
                        <a:pt x="31" y="154"/>
                      </a:lnTo>
                      <a:lnTo>
                        <a:pt x="17" y="160"/>
                      </a:lnTo>
                      <a:lnTo>
                        <a:pt x="8" y="160"/>
                      </a:lnTo>
                      <a:lnTo>
                        <a:pt x="0" y="154"/>
                      </a:lnTo>
                      <a:lnTo>
                        <a:pt x="1" y="138"/>
                      </a:lnTo>
                      <a:lnTo>
                        <a:pt x="9" y="120"/>
                      </a:lnTo>
                      <a:lnTo>
                        <a:pt x="12" y="100"/>
                      </a:lnTo>
                      <a:lnTo>
                        <a:pt x="17" y="83"/>
                      </a:lnTo>
                      <a:lnTo>
                        <a:pt x="50" y="75"/>
                      </a:lnTo>
                      <a:lnTo>
                        <a:pt x="80" y="23"/>
                      </a:lnTo>
                      <a:lnTo>
                        <a:pt x="89" y="13"/>
                      </a:lnTo>
                      <a:lnTo>
                        <a:pt x="109" y="10"/>
                      </a:lnTo>
                      <a:lnTo>
                        <a:pt x="127" y="4"/>
                      </a:lnTo>
                    </a:path>
                  </a:pathLst>
                </a:custGeom>
                <a:solidFill>
                  <a:srgbClr val="C0C0C0"/>
                </a:solidFill>
                <a:ln cap="rnd" cmpd="sng" w="12700">
                  <a:solidFill>
                    <a:srgbClr val="40404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82"/>
                <p:cNvSpPr/>
                <p:nvPr/>
              </p:nvSpPr>
              <p:spPr>
                <a:xfrm>
                  <a:off x="4420" y="2352"/>
                  <a:ext cx="87" cy="110"/>
                </a:xfrm>
                <a:custGeom>
                  <a:rect b="b" l="l" r="r" t="t"/>
                  <a:pathLst>
                    <a:path extrusionOk="0" h="110" w="87">
                      <a:moveTo>
                        <a:pt x="86" y="0"/>
                      </a:moveTo>
                      <a:lnTo>
                        <a:pt x="78" y="18"/>
                      </a:lnTo>
                      <a:lnTo>
                        <a:pt x="54" y="57"/>
                      </a:lnTo>
                      <a:lnTo>
                        <a:pt x="40" y="81"/>
                      </a:lnTo>
                      <a:lnTo>
                        <a:pt x="32" y="94"/>
                      </a:lnTo>
                      <a:lnTo>
                        <a:pt x="19" y="100"/>
                      </a:lnTo>
                      <a:lnTo>
                        <a:pt x="0" y="95"/>
                      </a:lnTo>
                      <a:lnTo>
                        <a:pt x="25" y="109"/>
                      </a:lnTo>
                      <a:lnTo>
                        <a:pt x="33" y="101"/>
                      </a:lnTo>
                      <a:lnTo>
                        <a:pt x="42" y="89"/>
                      </a:lnTo>
                      <a:lnTo>
                        <a:pt x="50" y="70"/>
                      </a:lnTo>
                      <a:lnTo>
                        <a:pt x="70" y="36"/>
                      </a:lnTo>
                      <a:lnTo>
                        <a:pt x="86" y="17"/>
                      </a:lnTo>
                      <a:lnTo>
                        <a:pt x="86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0" name="Google Shape;1830;p82"/>
                <p:cNvSpPr/>
                <p:nvPr/>
              </p:nvSpPr>
              <p:spPr>
                <a:xfrm>
                  <a:off x="4481" y="2386"/>
                  <a:ext cx="81" cy="105"/>
                </a:xfrm>
                <a:custGeom>
                  <a:rect b="b" l="l" r="r" t="t"/>
                  <a:pathLst>
                    <a:path extrusionOk="0" h="105" w="81">
                      <a:moveTo>
                        <a:pt x="80" y="14"/>
                      </a:moveTo>
                      <a:lnTo>
                        <a:pt x="73" y="13"/>
                      </a:lnTo>
                      <a:lnTo>
                        <a:pt x="70" y="0"/>
                      </a:lnTo>
                      <a:lnTo>
                        <a:pt x="65" y="17"/>
                      </a:lnTo>
                      <a:lnTo>
                        <a:pt x="46" y="48"/>
                      </a:lnTo>
                      <a:lnTo>
                        <a:pt x="31" y="69"/>
                      </a:lnTo>
                      <a:lnTo>
                        <a:pt x="19" y="87"/>
                      </a:lnTo>
                      <a:lnTo>
                        <a:pt x="0" y="99"/>
                      </a:lnTo>
                      <a:lnTo>
                        <a:pt x="8" y="104"/>
                      </a:lnTo>
                      <a:lnTo>
                        <a:pt x="23" y="93"/>
                      </a:lnTo>
                      <a:lnTo>
                        <a:pt x="31" y="80"/>
                      </a:lnTo>
                      <a:lnTo>
                        <a:pt x="44" y="59"/>
                      </a:lnTo>
                      <a:lnTo>
                        <a:pt x="68" y="22"/>
                      </a:lnTo>
                      <a:lnTo>
                        <a:pt x="80" y="14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1" name="Google Shape;1831;p82"/>
                <p:cNvSpPr/>
                <p:nvPr/>
              </p:nvSpPr>
              <p:spPr>
                <a:xfrm>
                  <a:off x="4522" y="2434"/>
                  <a:ext cx="77" cy="78"/>
                </a:xfrm>
                <a:custGeom>
                  <a:rect b="b" l="l" r="r" t="t"/>
                  <a:pathLst>
                    <a:path extrusionOk="0" h="78" w="77">
                      <a:moveTo>
                        <a:pt x="66" y="0"/>
                      </a:moveTo>
                      <a:lnTo>
                        <a:pt x="51" y="17"/>
                      </a:lnTo>
                      <a:lnTo>
                        <a:pt x="39" y="39"/>
                      </a:lnTo>
                      <a:lnTo>
                        <a:pt x="24" y="55"/>
                      </a:lnTo>
                      <a:lnTo>
                        <a:pt x="0" y="74"/>
                      </a:lnTo>
                      <a:lnTo>
                        <a:pt x="4" y="77"/>
                      </a:lnTo>
                      <a:lnTo>
                        <a:pt x="21" y="66"/>
                      </a:lnTo>
                      <a:lnTo>
                        <a:pt x="32" y="53"/>
                      </a:lnTo>
                      <a:lnTo>
                        <a:pt x="43" y="43"/>
                      </a:lnTo>
                      <a:lnTo>
                        <a:pt x="53" y="26"/>
                      </a:lnTo>
                      <a:lnTo>
                        <a:pt x="66" y="7"/>
                      </a:lnTo>
                      <a:lnTo>
                        <a:pt x="76" y="3"/>
                      </a:lnTo>
                      <a:lnTo>
                        <a:pt x="66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82"/>
                <p:cNvSpPr/>
                <p:nvPr/>
              </p:nvSpPr>
              <p:spPr>
                <a:xfrm>
                  <a:off x="4372" y="2383"/>
                  <a:ext cx="43" cy="60"/>
                </a:xfrm>
                <a:custGeom>
                  <a:rect b="b" l="l" r="r" t="t"/>
                  <a:pathLst>
                    <a:path extrusionOk="0" h="60" w="43">
                      <a:moveTo>
                        <a:pt x="35" y="49"/>
                      </a:moveTo>
                      <a:lnTo>
                        <a:pt x="36" y="33"/>
                      </a:lnTo>
                      <a:lnTo>
                        <a:pt x="36" y="23"/>
                      </a:lnTo>
                      <a:lnTo>
                        <a:pt x="40" y="11"/>
                      </a:lnTo>
                      <a:lnTo>
                        <a:pt x="42" y="0"/>
                      </a:lnTo>
                      <a:lnTo>
                        <a:pt x="36" y="14"/>
                      </a:lnTo>
                      <a:lnTo>
                        <a:pt x="33" y="28"/>
                      </a:lnTo>
                      <a:lnTo>
                        <a:pt x="28" y="35"/>
                      </a:lnTo>
                      <a:lnTo>
                        <a:pt x="18" y="39"/>
                      </a:lnTo>
                      <a:lnTo>
                        <a:pt x="8" y="43"/>
                      </a:lnTo>
                      <a:lnTo>
                        <a:pt x="0" y="52"/>
                      </a:lnTo>
                      <a:lnTo>
                        <a:pt x="5" y="57"/>
                      </a:lnTo>
                      <a:lnTo>
                        <a:pt x="14" y="59"/>
                      </a:lnTo>
                      <a:lnTo>
                        <a:pt x="23" y="55"/>
                      </a:lnTo>
                      <a:lnTo>
                        <a:pt x="35" y="49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82"/>
                <p:cNvSpPr/>
                <p:nvPr/>
              </p:nvSpPr>
              <p:spPr>
                <a:xfrm>
                  <a:off x="4431" y="2329"/>
                  <a:ext cx="17" cy="35"/>
                </a:xfrm>
                <a:custGeom>
                  <a:rect b="b" l="l" r="r" t="t"/>
                  <a:pathLst>
                    <a:path extrusionOk="0" h="35" w="17">
                      <a:moveTo>
                        <a:pt x="16" y="0"/>
                      </a:moveTo>
                      <a:lnTo>
                        <a:pt x="11" y="11"/>
                      </a:lnTo>
                      <a:lnTo>
                        <a:pt x="7" y="23"/>
                      </a:lnTo>
                      <a:lnTo>
                        <a:pt x="0" y="34"/>
                      </a:lnTo>
                      <a:lnTo>
                        <a:pt x="5" y="18"/>
                      </a:lnTo>
                      <a:lnTo>
                        <a:pt x="16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4" name="Google Shape;1834;p82"/>
                <p:cNvSpPr/>
                <p:nvPr/>
              </p:nvSpPr>
              <p:spPr>
                <a:xfrm>
                  <a:off x="4503" y="2305"/>
                  <a:ext cx="19" cy="17"/>
                </a:xfrm>
                <a:custGeom>
                  <a:rect b="b" l="l" r="r" t="t"/>
                  <a:pathLst>
                    <a:path extrusionOk="0" h="17" w="19">
                      <a:moveTo>
                        <a:pt x="18" y="0"/>
                      </a:moveTo>
                      <a:lnTo>
                        <a:pt x="10" y="5"/>
                      </a:lnTo>
                      <a:lnTo>
                        <a:pt x="0" y="7"/>
                      </a:lnTo>
                      <a:lnTo>
                        <a:pt x="12" y="11"/>
                      </a:lnTo>
                      <a:lnTo>
                        <a:pt x="17" y="16"/>
                      </a:lnTo>
                      <a:lnTo>
                        <a:pt x="17" y="8"/>
                      </a:lnTo>
                      <a:lnTo>
                        <a:pt x="18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5" name="Google Shape;1835;p82"/>
                <p:cNvSpPr/>
                <p:nvPr/>
              </p:nvSpPr>
              <p:spPr>
                <a:xfrm>
                  <a:off x="4567" y="2334"/>
                  <a:ext cx="18" cy="21"/>
                </a:xfrm>
                <a:custGeom>
                  <a:rect b="b" l="l" r="r" t="t"/>
                  <a:pathLst>
                    <a:path extrusionOk="0" h="21" w="18">
                      <a:moveTo>
                        <a:pt x="9" y="0"/>
                      </a:moveTo>
                      <a:lnTo>
                        <a:pt x="5" y="11"/>
                      </a:lnTo>
                      <a:lnTo>
                        <a:pt x="0" y="20"/>
                      </a:lnTo>
                      <a:lnTo>
                        <a:pt x="9" y="14"/>
                      </a:lnTo>
                      <a:lnTo>
                        <a:pt x="17" y="13"/>
                      </a:lnTo>
                      <a:lnTo>
                        <a:pt x="11" y="9"/>
                      </a:lnTo>
                      <a:lnTo>
                        <a:pt x="9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36" name="Google Shape;1836;p82"/>
              <p:cNvSpPr/>
              <p:nvPr/>
            </p:nvSpPr>
            <p:spPr>
              <a:xfrm>
                <a:off x="4415" y="2347"/>
                <a:ext cx="21" cy="19"/>
              </a:xfrm>
              <a:custGeom>
                <a:rect b="b" l="l" r="r" t="t"/>
                <a:pathLst>
                  <a:path extrusionOk="0" h="19" w="21">
                    <a:moveTo>
                      <a:pt x="13" y="0"/>
                    </a:moveTo>
                    <a:lnTo>
                      <a:pt x="20" y="3"/>
                    </a:lnTo>
                    <a:lnTo>
                      <a:pt x="12" y="18"/>
                    </a:lnTo>
                    <a:lnTo>
                      <a:pt x="4" y="18"/>
                    </a:lnTo>
                    <a:lnTo>
                      <a:pt x="0" y="15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37" name="Google Shape;1837;p82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Thinking Challenge</a:t>
            </a:r>
            <a:endParaRPr/>
          </a:p>
        </p:txBody>
      </p:sp>
      <p:sp>
        <p:nvSpPr>
          <p:cNvPr id="1838" name="Google Shape;1838;p82"/>
          <p:cNvSpPr txBox="1"/>
          <p:nvPr>
            <p:ph idx="1" type="body"/>
          </p:nvPr>
        </p:nvSpPr>
        <p:spPr>
          <a:xfrm>
            <a:off x="609600" y="1828800"/>
            <a:ext cx="43862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You’re a time study analyst in manufacturing.  You’ve recorded the following task times (min.): </a:t>
            </a:r>
            <a:r>
              <a:rPr b="1" lang="en-US" sz="2800">
                <a:solidFill>
                  <a:srgbClr val="FCFEB9"/>
                </a:solidFill>
              </a:rPr>
              <a:t>3.6, 4.2, 4.0, 3.5, 3.8, 3.1</a:t>
            </a:r>
            <a:r>
              <a:rPr lang="en-US" sz="2800"/>
              <a:t>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/>
              <a:t>What is the </a:t>
            </a:r>
            <a:r>
              <a:rPr b="1" lang="en-US" sz="2800">
                <a:solidFill>
                  <a:srgbClr val="FCFEB9"/>
                </a:solidFill>
              </a:rPr>
              <a:t>90%</a:t>
            </a:r>
            <a:r>
              <a:rPr lang="en-US" sz="2800"/>
              <a:t>  confidence interval estimate of the population </a:t>
            </a:r>
            <a:r>
              <a:rPr b="1" lang="en-US" sz="2800">
                <a:solidFill>
                  <a:srgbClr val="FCFEB9"/>
                </a:solidFill>
              </a:rPr>
              <a:t>mean</a:t>
            </a:r>
            <a:r>
              <a:rPr lang="en-US" sz="2800"/>
              <a:t> task time? </a:t>
            </a:r>
            <a:endParaRPr/>
          </a:p>
        </p:txBody>
      </p:sp>
      <p:sp>
        <p:nvSpPr>
          <p:cNvPr id="1839" name="Google Shape;1839;p82"/>
          <p:cNvSpPr/>
          <p:nvPr/>
        </p:nvSpPr>
        <p:spPr>
          <a:xfrm>
            <a:off x="6394450" y="4176713"/>
            <a:ext cx="1709738" cy="1681162"/>
          </a:xfrm>
          <a:custGeom>
            <a:rect b="b" l="l" r="r" t="t"/>
            <a:pathLst>
              <a:path extrusionOk="0" h="1059" w="1077">
                <a:moveTo>
                  <a:pt x="152" y="175"/>
                </a:moveTo>
                <a:lnTo>
                  <a:pt x="159" y="167"/>
                </a:lnTo>
                <a:lnTo>
                  <a:pt x="193" y="136"/>
                </a:lnTo>
                <a:lnTo>
                  <a:pt x="244" y="96"/>
                </a:lnTo>
                <a:lnTo>
                  <a:pt x="308" y="57"/>
                </a:lnTo>
                <a:lnTo>
                  <a:pt x="358" y="36"/>
                </a:lnTo>
                <a:lnTo>
                  <a:pt x="422" y="15"/>
                </a:lnTo>
                <a:lnTo>
                  <a:pt x="485" y="4"/>
                </a:lnTo>
                <a:lnTo>
                  <a:pt x="549" y="0"/>
                </a:lnTo>
                <a:lnTo>
                  <a:pt x="612" y="5"/>
                </a:lnTo>
                <a:lnTo>
                  <a:pt x="675" y="17"/>
                </a:lnTo>
                <a:lnTo>
                  <a:pt x="736" y="36"/>
                </a:lnTo>
                <a:lnTo>
                  <a:pt x="794" y="63"/>
                </a:lnTo>
                <a:lnTo>
                  <a:pt x="848" y="95"/>
                </a:lnTo>
                <a:lnTo>
                  <a:pt x="899" y="135"/>
                </a:lnTo>
                <a:lnTo>
                  <a:pt x="944" y="180"/>
                </a:lnTo>
                <a:lnTo>
                  <a:pt x="983" y="229"/>
                </a:lnTo>
                <a:lnTo>
                  <a:pt x="1016" y="285"/>
                </a:lnTo>
                <a:lnTo>
                  <a:pt x="1042" y="343"/>
                </a:lnTo>
                <a:lnTo>
                  <a:pt x="1061" y="403"/>
                </a:lnTo>
                <a:lnTo>
                  <a:pt x="1072" y="466"/>
                </a:lnTo>
                <a:lnTo>
                  <a:pt x="1076" y="529"/>
                </a:lnTo>
                <a:lnTo>
                  <a:pt x="1076" y="542"/>
                </a:lnTo>
                <a:lnTo>
                  <a:pt x="1071" y="605"/>
                </a:lnTo>
                <a:lnTo>
                  <a:pt x="1057" y="668"/>
                </a:lnTo>
                <a:lnTo>
                  <a:pt x="1037" y="728"/>
                </a:lnTo>
                <a:lnTo>
                  <a:pt x="1018" y="766"/>
                </a:lnTo>
                <a:lnTo>
                  <a:pt x="993" y="778"/>
                </a:lnTo>
                <a:lnTo>
                  <a:pt x="967" y="791"/>
                </a:lnTo>
                <a:lnTo>
                  <a:pt x="919" y="830"/>
                </a:lnTo>
                <a:lnTo>
                  <a:pt x="872" y="869"/>
                </a:lnTo>
                <a:lnTo>
                  <a:pt x="862" y="882"/>
                </a:lnTo>
                <a:lnTo>
                  <a:pt x="823" y="927"/>
                </a:lnTo>
                <a:lnTo>
                  <a:pt x="771" y="1008"/>
                </a:lnTo>
                <a:lnTo>
                  <a:pt x="725" y="1028"/>
                </a:lnTo>
                <a:lnTo>
                  <a:pt x="664" y="1046"/>
                </a:lnTo>
                <a:lnTo>
                  <a:pt x="600" y="1056"/>
                </a:lnTo>
                <a:lnTo>
                  <a:pt x="536" y="1058"/>
                </a:lnTo>
                <a:lnTo>
                  <a:pt x="472" y="1054"/>
                </a:lnTo>
                <a:lnTo>
                  <a:pt x="409" y="1041"/>
                </a:lnTo>
                <a:lnTo>
                  <a:pt x="349" y="1020"/>
                </a:lnTo>
                <a:lnTo>
                  <a:pt x="291" y="994"/>
                </a:lnTo>
                <a:lnTo>
                  <a:pt x="237" y="960"/>
                </a:lnTo>
                <a:lnTo>
                  <a:pt x="188" y="920"/>
                </a:lnTo>
                <a:lnTo>
                  <a:pt x="142" y="874"/>
                </a:lnTo>
                <a:lnTo>
                  <a:pt x="104" y="824"/>
                </a:lnTo>
                <a:lnTo>
                  <a:pt x="71" y="770"/>
                </a:lnTo>
                <a:lnTo>
                  <a:pt x="60" y="743"/>
                </a:lnTo>
                <a:lnTo>
                  <a:pt x="46" y="710"/>
                </a:lnTo>
                <a:lnTo>
                  <a:pt x="30" y="651"/>
                </a:lnTo>
                <a:lnTo>
                  <a:pt x="17" y="587"/>
                </a:lnTo>
                <a:lnTo>
                  <a:pt x="14" y="523"/>
                </a:lnTo>
                <a:lnTo>
                  <a:pt x="14" y="510"/>
                </a:lnTo>
                <a:lnTo>
                  <a:pt x="15" y="500"/>
                </a:lnTo>
                <a:lnTo>
                  <a:pt x="30" y="479"/>
                </a:lnTo>
                <a:lnTo>
                  <a:pt x="42" y="459"/>
                </a:lnTo>
                <a:lnTo>
                  <a:pt x="51" y="438"/>
                </a:lnTo>
                <a:lnTo>
                  <a:pt x="60" y="416"/>
                </a:lnTo>
                <a:lnTo>
                  <a:pt x="63" y="400"/>
                </a:lnTo>
                <a:lnTo>
                  <a:pt x="66" y="383"/>
                </a:lnTo>
                <a:lnTo>
                  <a:pt x="68" y="365"/>
                </a:lnTo>
                <a:lnTo>
                  <a:pt x="67" y="341"/>
                </a:lnTo>
                <a:lnTo>
                  <a:pt x="60" y="313"/>
                </a:lnTo>
                <a:lnTo>
                  <a:pt x="81" y="274"/>
                </a:lnTo>
                <a:lnTo>
                  <a:pt x="107" y="233"/>
                </a:lnTo>
                <a:lnTo>
                  <a:pt x="83" y="209"/>
                </a:lnTo>
                <a:lnTo>
                  <a:pt x="54" y="211"/>
                </a:lnTo>
                <a:lnTo>
                  <a:pt x="5" y="164"/>
                </a:lnTo>
                <a:lnTo>
                  <a:pt x="0" y="150"/>
                </a:lnTo>
                <a:lnTo>
                  <a:pt x="0" y="136"/>
                </a:lnTo>
                <a:lnTo>
                  <a:pt x="16" y="108"/>
                </a:lnTo>
                <a:lnTo>
                  <a:pt x="45" y="81"/>
                </a:lnTo>
                <a:lnTo>
                  <a:pt x="63" y="66"/>
                </a:lnTo>
                <a:lnTo>
                  <a:pt x="80" y="68"/>
                </a:lnTo>
                <a:lnTo>
                  <a:pt x="138" y="115"/>
                </a:lnTo>
                <a:lnTo>
                  <a:pt x="136" y="129"/>
                </a:lnTo>
                <a:lnTo>
                  <a:pt x="136" y="150"/>
                </a:lnTo>
                <a:lnTo>
                  <a:pt x="159" y="167"/>
                </a:lnTo>
                <a:lnTo>
                  <a:pt x="152" y="175"/>
                </a:lnTo>
              </a:path>
            </a:pathLst>
          </a:custGeom>
          <a:solidFill>
            <a:srgbClr val="919191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82"/>
          <p:cNvSpPr/>
          <p:nvPr/>
        </p:nvSpPr>
        <p:spPr>
          <a:xfrm>
            <a:off x="7181850" y="4024313"/>
            <a:ext cx="217488" cy="168275"/>
          </a:xfrm>
          <a:custGeom>
            <a:rect b="b" l="l" r="r" t="t"/>
            <a:pathLst>
              <a:path extrusionOk="0" h="106" w="137">
                <a:moveTo>
                  <a:pt x="116" y="101"/>
                </a:moveTo>
                <a:lnTo>
                  <a:pt x="98" y="100"/>
                </a:lnTo>
                <a:lnTo>
                  <a:pt x="69" y="98"/>
                </a:lnTo>
                <a:lnTo>
                  <a:pt x="50" y="96"/>
                </a:lnTo>
                <a:lnTo>
                  <a:pt x="18" y="95"/>
                </a:lnTo>
                <a:lnTo>
                  <a:pt x="0" y="93"/>
                </a:lnTo>
                <a:lnTo>
                  <a:pt x="0" y="2"/>
                </a:lnTo>
                <a:lnTo>
                  <a:pt x="21" y="6"/>
                </a:lnTo>
                <a:lnTo>
                  <a:pt x="49" y="8"/>
                </a:lnTo>
                <a:lnTo>
                  <a:pt x="87" y="7"/>
                </a:lnTo>
                <a:lnTo>
                  <a:pt x="107" y="6"/>
                </a:lnTo>
                <a:lnTo>
                  <a:pt x="121" y="4"/>
                </a:lnTo>
                <a:lnTo>
                  <a:pt x="136" y="0"/>
                </a:lnTo>
                <a:lnTo>
                  <a:pt x="136" y="105"/>
                </a:lnTo>
                <a:lnTo>
                  <a:pt x="116" y="101"/>
                </a:lnTo>
              </a:path>
            </a:pathLst>
          </a:custGeom>
          <a:solidFill>
            <a:srgbClr val="919191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82"/>
          <p:cNvSpPr/>
          <p:nvPr/>
        </p:nvSpPr>
        <p:spPr>
          <a:xfrm>
            <a:off x="6954838" y="3933825"/>
            <a:ext cx="228600" cy="239713"/>
          </a:xfrm>
          <a:custGeom>
            <a:rect b="b" l="l" r="r" t="t"/>
            <a:pathLst>
              <a:path extrusionOk="0" h="151" w="144">
                <a:moveTo>
                  <a:pt x="143" y="150"/>
                </a:moveTo>
                <a:lnTo>
                  <a:pt x="118" y="146"/>
                </a:lnTo>
                <a:lnTo>
                  <a:pt x="80" y="136"/>
                </a:lnTo>
                <a:lnTo>
                  <a:pt x="53" y="126"/>
                </a:lnTo>
                <a:lnTo>
                  <a:pt x="35" y="118"/>
                </a:lnTo>
                <a:lnTo>
                  <a:pt x="20" y="107"/>
                </a:lnTo>
                <a:lnTo>
                  <a:pt x="9" y="97"/>
                </a:lnTo>
                <a:lnTo>
                  <a:pt x="4" y="86"/>
                </a:lnTo>
                <a:lnTo>
                  <a:pt x="0" y="75"/>
                </a:lnTo>
                <a:lnTo>
                  <a:pt x="0" y="69"/>
                </a:lnTo>
                <a:lnTo>
                  <a:pt x="3" y="58"/>
                </a:lnTo>
                <a:lnTo>
                  <a:pt x="15" y="43"/>
                </a:lnTo>
                <a:lnTo>
                  <a:pt x="36" y="26"/>
                </a:lnTo>
                <a:lnTo>
                  <a:pt x="48" y="21"/>
                </a:lnTo>
                <a:lnTo>
                  <a:pt x="67" y="12"/>
                </a:lnTo>
                <a:lnTo>
                  <a:pt x="96" y="4"/>
                </a:lnTo>
                <a:lnTo>
                  <a:pt x="111" y="0"/>
                </a:lnTo>
                <a:lnTo>
                  <a:pt x="111" y="31"/>
                </a:lnTo>
                <a:lnTo>
                  <a:pt x="85" y="39"/>
                </a:lnTo>
                <a:lnTo>
                  <a:pt x="65" y="49"/>
                </a:lnTo>
                <a:lnTo>
                  <a:pt x="56" y="56"/>
                </a:lnTo>
                <a:lnTo>
                  <a:pt x="49" y="63"/>
                </a:lnTo>
                <a:lnTo>
                  <a:pt x="46" y="70"/>
                </a:lnTo>
                <a:lnTo>
                  <a:pt x="48" y="79"/>
                </a:lnTo>
                <a:lnTo>
                  <a:pt x="55" y="91"/>
                </a:lnTo>
                <a:lnTo>
                  <a:pt x="75" y="101"/>
                </a:lnTo>
                <a:lnTo>
                  <a:pt x="104" y="111"/>
                </a:lnTo>
                <a:lnTo>
                  <a:pt x="130" y="117"/>
                </a:lnTo>
                <a:lnTo>
                  <a:pt x="143" y="119"/>
                </a:lnTo>
                <a:lnTo>
                  <a:pt x="143" y="150"/>
                </a:lnTo>
              </a:path>
            </a:pathLst>
          </a:custGeom>
          <a:solidFill>
            <a:srgbClr val="919191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82"/>
          <p:cNvSpPr/>
          <p:nvPr/>
        </p:nvSpPr>
        <p:spPr>
          <a:xfrm>
            <a:off x="7027863" y="3983038"/>
            <a:ext cx="150812" cy="95250"/>
          </a:xfrm>
          <a:custGeom>
            <a:rect b="b" l="l" r="r" t="t"/>
            <a:pathLst>
              <a:path extrusionOk="0" h="60" w="95">
                <a:moveTo>
                  <a:pt x="70" y="17"/>
                </a:moveTo>
                <a:lnTo>
                  <a:pt x="65" y="8"/>
                </a:lnTo>
                <a:lnTo>
                  <a:pt x="65" y="0"/>
                </a:lnTo>
                <a:lnTo>
                  <a:pt x="39" y="8"/>
                </a:lnTo>
                <a:lnTo>
                  <a:pt x="25" y="15"/>
                </a:lnTo>
                <a:lnTo>
                  <a:pt x="19" y="18"/>
                </a:lnTo>
                <a:lnTo>
                  <a:pt x="11" y="24"/>
                </a:lnTo>
                <a:lnTo>
                  <a:pt x="3" y="32"/>
                </a:lnTo>
                <a:lnTo>
                  <a:pt x="0" y="39"/>
                </a:lnTo>
                <a:lnTo>
                  <a:pt x="2" y="48"/>
                </a:lnTo>
                <a:lnTo>
                  <a:pt x="5" y="54"/>
                </a:lnTo>
                <a:lnTo>
                  <a:pt x="9" y="59"/>
                </a:lnTo>
                <a:lnTo>
                  <a:pt x="13" y="55"/>
                </a:lnTo>
                <a:lnTo>
                  <a:pt x="23" y="46"/>
                </a:lnTo>
                <a:lnTo>
                  <a:pt x="33" y="41"/>
                </a:lnTo>
                <a:lnTo>
                  <a:pt x="46" y="36"/>
                </a:lnTo>
                <a:lnTo>
                  <a:pt x="57" y="33"/>
                </a:lnTo>
                <a:lnTo>
                  <a:pt x="73" y="30"/>
                </a:lnTo>
                <a:lnTo>
                  <a:pt x="94" y="27"/>
                </a:lnTo>
                <a:lnTo>
                  <a:pt x="70" y="17"/>
                </a:lnTo>
              </a:path>
            </a:pathLst>
          </a:custGeom>
          <a:solidFill>
            <a:srgbClr val="919191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82"/>
          <p:cNvSpPr/>
          <p:nvPr/>
        </p:nvSpPr>
        <p:spPr>
          <a:xfrm>
            <a:off x="7397750" y="3933825"/>
            <a:ext cx="222250" cy="238125"/>
          </a:xfrm>
          <a:custGeom>
            <a:rect b="b" l="l" r="r" t="t"/>
            <a:pathLst>
              <a:path extrusionOk="0" h="150" w="140">
                <a:moveTo>
                  <a:pt x="0" y="149"/>
                </a:moveTo>
                <a:lnTo>
                  <a:pt x="42" y="141"/>
                </a:lnTo>
                <a:lnTo>
                  <a:pt x="84" y="127"/>
                </a:lnTo>
                <a:lnTo>
                  <a:pt x="109" y="115"/>
                </a:lnTo>
                <a:lnTo>
                  <a:pt x="122" y="103"/>
                </a:lnTo>
                <a:lnTo>
                  <a:pt x="133" y="91"/>
                </a:lnTo>
                <a:lnTo>
                  <a:pt x="138" y="83"/>
                </a:lnTo>
                <a:lnTo>
                  <a:pt x="139" y="75"/>
                </a:lnTo>
                <a:lnTo>
                  <a:pt x="139" y="65"/>
                </a:lnTo>
                <a:lnTo>
                  <a:pt x="137" y="59"/>
                </a:lnTo>
                <a:lnTo>
                  <a:pt x="131" y="49"/>
                </a:lnTo>
                <a:lnTo>
                  <a:pt x="123" y="41"/>
                </a:lnTo>
                <a:lnTo>
                  <a:pt x="106" y="28"/>
                </a:lnTo>
                <a:lnTo>
                  <a:pt x="92" y="22"/>
                </a:lnTo>
                <a:lnTo>
                  <a:pt x="62" y="10"/>
                </a:lnTo>
                <a:lnTo>
                  <a:pt x="46" y="4"/>
                </a:lnTo>
                <a:lnTo>
                  <a:pt x="24" y="0"/>
                </a:lnTo>
                <a:lnTo>
                  <a:pt x="24" y="30"/>
                </a:lnTo>
                <a:lnTo>
                  <a:pt x="45" y="36"/>
                </a:lnTo>
                <a:lnTo>
                  <a:pt x="67" y="44"/>
                </a:lnTo>
                <a:lnTo>
                  <a:pt x="80" y="53"/>
                </a:lnTo>
                <a:lnTo>
                  <a:pt x="89" y="62"/>
                </a:lnTo>
                <a:lnTo>
                  <a:pt x="92" y="72"/>
                </a:lnTo>
                <a:lnTo>
                  <a:pt x="90" y="80"/>
                </a:lnTo>
                <a:lnTo>
                  <a:pt x="83" y="91"/>
                </a:lnTo>
                <a:lnTo>
                  <a:pt x="67" y="102"/>
                </a:lnTo>
                <a:lnTo>
                  <a:pt x="46" y="109"/>
                </a:lnTo>
                <a:lnTo>
                  <a:pt x="0" y="118"/>
                </a:lnTo>
                <a:lnTo>
                  <a:pt x="0" y="149"/>
                </a:lnTo>
              </a:path>
            </a:pathLst>
          </a:custGeom>
          <a:solidFill>
            <a:srgbClr val="919191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82"/>
          <p:cNvSpPr/>
          <p:nvPr/>
        </p:nvSpPr>
        <p:spPr>
          <a:xfrm>
            <a:off x="7397750" y="3981450"/>
            <a:ext cx="147638" cy="98425"/>
          </a:xfrm>
          <a:custGeom>
            <a:rect b="b" l="l" r="r" t="t"/>
            <a:pathLst>
              <a:path extrusionOk="0" h="62" w="93">
                <a:moveTo>
                  <a:pt x="24" y="18"/>
                </a:moveTo>
                <a:lnTo>
                  <a:pt x="24" y="0"/>
                </a:lnTo>
                <a:lnTo>
                  <a:pt x="45" y="6"/>
                </a:lnTo>
                <a:lnTo>
                  <a:pt x="67" y="14"/>
                </a:lnTo>
                <a:lnTo>
                  <a:pt x="75" y="19"/>
                </a:lnTo>
                <a:lnTo>
                  <a:pt x="80" y="23"/>
                </a:lnTo>
                <a:lnTo>
                  <a:pt x="89" y="32"/>
                </a:lnTo>
                <a:lnTo>
                  <a:pt x="92" y="42"/>
                </a:lnTo>
                <a:lnTo>
                  <a:pt x="90" y="50"/>
                </a:lnTo>
                <a:lnTo>
                  <a:pt x="83" y="61"/>
                </a:lnTo>
                <a:lnTo>
                  <a:pt x="83" y="56"/>
                </a:lnTo>
                <a:lnTo>
                  <a:pt x="80" y="50"/>
                </a:lnTo>
                <a:lnTo>
                  <a:pt x="70" y="44"/>
                </a:lnTo>
                <a:lnTo>
                  <a:pt x="56" y="38"/>
                </a:lnTo>
                <a:lnTo>
                  <a:pt x="30" y="32"/>
                </a:lnTo>
                <a:lnTo>
                  <a:pt x="0" y="28"/>
                </a:lnTo>
                <a:lnTo>
                  <a:pt x="0" y="27"/>
                </a:lnTo>
                <a:lnTo>
                  <a:pt x="24" y="18"/>
                </a:lnTo>
              </a:path>
            </a:pathLst>
          </a:custGeom>
          <a:solidFill>
            <a:srgbClr val="919191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82"/>
          <p:cNvSpPr/>
          <p:nvPr/>
        </p:nvSpPr>
        <p:spPr>
          <a:xfrm>
            <a:off x="7131050" y="3729038"/>
            <a:ext cx="306388" cy="309562"/>
          </a:xfrm>
          <a:custGeom>
            <a:rect b="b" l="l" r="r" t="t"/>
            <a:pathLst>
              <a:path extrusionOk="0" h="195" w="193">
                <a:moveTo>
                  <a:pt x="5" y="177"/>
                </a:moveTo>
                <a:lnTo>
                  <a:pt x="29" y="187"/>
                </a:lnTo>
                <a:lnTo>
                  <a:pt x="32" y="188"/>
                </a:lnTo>
                <a:lnTo>
                  <a:pt x="53" y="192"/>
                </a:lnTo>
                <a:lnTo>
                  <a:pt x="81" y="194"/>
                </a:lnTo>
                <a:lnTo>
                  <a:pt x="119" y="193"/>
                </a:lnTo>
                <a:lnTo>
                  <a:pt x="138" y="192"/>
                </a:lnTo>
                <a:lnTo>
                  <a:pt x="153" y="190"/>
                </a:lnTo>
                <a:lnTo>
                  <a:pt x="168" y="186"/>
                </a:lnTo>
                <a:lnTo>
                  <a:pt x="192" y="177"/>
                </a:lnTo>
                <a:lnTo>
                  <a:pt x="192" y="157"/>
                </a:lnTo>
                <a:lnTo>
                  <a:pt x="192" y="32"/>
                </a:lnTo>
                <a:lnTo>
                  <a:pt x="178" y="13"/>
                </a:lnTo>
                <a:lnTo>
                  <a:pt x="154" y="5"/>
                </a:lnTo>
                <a:lnTo>
                  <a:pt x="135" y="2"/>
                </a:lnTo>
                <a:lnTo>
                  <a:pt x="110" y="0"/>
                </a:lnTo>
                <a:lnTo>
                  <a:pt x="85" y="0"/>
                </a:lnTo>
                <a:lnTo>
                  <a:pt x="52" y="2"/>
                </a:lnTo>
                <a:lnTo>
                  <a:pt x="24" y="10"/>
                </a:lnTo>
                <a:lnTo>
                  <a:pt x="0" y="27"/>
                </a:lnTo>
                <a:lnTo>
                  <a:pt x="0" y="97"/>
                </a:lnTo>
                <a:lnTo>
                  <a:pt x="0" y="168"/>
                </a:lnTo>
                <a:lnTo>
                  <a:pt x="5" y="177"/>
                </a:lnTo>
              </a:path>
            </a:pathLst>
          </a:custGeom>
          <a:solidFill>
            <a:srgbClr val="919191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82"/>
          <p:cNvSpPr/>
          <p:nvPr/>
        </p:nvSpPr>
        <p:spPr>
          <a:xfrm>
            <a:off x="7397750" y="4025900"/>
            <a:ext cx="133350" cy="96838"/>
          </a:xfrm>
          <a:custGeom>
            <a:rect b="b" l="l" r="r" t="t"/>
            <a:pathLst>
              <a:path extrusionOk="0" h="61" w="84">
                <a:moveTo>
                  <a:pt x="30" y="4"/>
                </a:moveTo>
                <a:lnTo>
                  <a:pt x="56" y="10"/>
                </a:lnTo>
                <a:lnTo>
                  <a:pt x="70" y="16"/>
                </a:lnTo>
                <a:lnTo>
                  <a:pt x="80" y="22"/>
                </a:lnTo>
                <a:lnTo>
                  <a:pt x="83" y="28"/>
                </a:lnTo>
                <a:lnTo>
                  <a:pt x="83" y="33"/>
                </a:lnTo>
                <a:lnTo>
                  <a:pt x="67" y="44"/>
                </a:lnTo>
                <a:lnTo>
                  <a:pt x="48" y="50"/>
                </a:lnTo>
                <a:lnTo>
                  <a:pt x="19" y="57"/>
                </a:lnTo>
                <a:lnTo>
                  <a:pt x="0" y="60"/>
                </a:lnTo>
                <a:lnTo>
                  <a:pt x="0" y="0"/>
                </a:lnTo>
                <a:lnTo>
                  <a:pt x="30" y="4"/>
                </a:lnTo>
              </a:path>
            </a:pathLst>
          </a:custGeom>
          <a:solidFill>
            <a:srgbClr val="000000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82"/>
          <p:cNvSpPr/>
          <p:nvPr/>
        </p:nvSpPr>
        <p:spPr>
          <a:xfrm>
            <a:off x="7397750" y="3940175"/>
            <a:ext cx="1231900" cy="2316163"/>
          </a:xfrm>
          <a:custGeom>
            <a:rect b="b" l="l" r="r" t="t"/>
            <a:pathLst>
              <a:path extrusionOk="0" h="1459" w="776">
                <a:moveTo>
                  <a:pt x="775" y="1458"/>
                </a:moveTo>
                <a:lnTo>
                  <a:pt x="775" y="235"/>
                </a:lnTo>
                <a:lnTo>
                  <a:pt x="718" y="228"/>
                </a:lnTo>
                <a:lnTo>
                  <a:pt x="627" y="204"/>
                </a:lnTo>
                <a:lnTo>
                  <a:pt x="544" y="179"/>
                </a:lnTo>
                <a:lnTo>
                  <a:pt x="524" y="160"/>
                </a:lnTo>
                <a:lnTo>
                  <a:pt x="495" y="142"/>
                </a:lnTo>
                <a:lnTo>
                  <a:pt x="300" y="0"/>
                </a:lnTo>
                <a:lnTo>
                  <a:pt x="293" y="17"/>
                </a:lnTo>
                <a:lnTo>
                  <a:pt x="293" y="32"/>
                </a:lnTo>
                <a:lnTo>
                  <a:pt x="259" y="47"/>
                </a:lnTo>
                <a:lnTo>
                  <a:pt x="221" y="72"/>
                </a:lnTo>
                <a:lnTo>
                  <a:pt x="193" y="121"/>
                </a:lnTo>
                <a:lnTo>
                  <a:pt x="186" y="163"/>
                </a:lnTo>
                <a:lnTo>
                  <a:pt x="200" y="193"/>
                </a:lnTo>
                <a:lnTo>
                  <a:pt x="222" y="214"/>
                </a:lnTo>
                <a:lnTo>
                  <a:pt x="280" y="248"/>
                </a:lnTo>
                <a:lnTo>
                  <a:pt x="330" y="299"/>
                </a:lnTo>
                <a:lnTo>
                  <a:pt x="367" y="342"/>
                </a:lnTo>
                <a:lnTo>
                  <a:pt x="407" y="405"/>
                </a:lnTo>
                <a:lnTo>
                  <a:pt x="437" y="453"/>
                </a:lnTo>
                <a:lnTo>
                  <a:pt x="444" y="491"/>
                </a:lnTo>
                <a:lnTo>
                  <a:pt x="478" y="468"/>
                </a:lnTo>
                <a:lnTo>
                  <a:pt x="495" y="476"/>
                </a:lnTo>
                <a:lnTo>
                  <a:pt x="515" y="482"/>
                </a:lnTo>
                <a:lnTo>
                  <a:pt x="530" y="497"/>
                </a:lnTo>
                <a:lnTo>
                  <a:pt x="566" y="497"/>
                </a:lnTo>
                <a:lnTo>
                  <a:pt x="615" y="468"/>
                </a:lnTo>
                <a:lnTo>
                  <a:pt x="643" y="442"/>
                </a:lnTo>
                <a:lnTo>
                  <a:pt x="658" y="419"/>
                </a:lnTo>
                <a:lnTo>
                  <a:pt x="665" y="425"/>
                </a:lnTo>
                <a:lnTo>
                  <a:pt x="594" y="519"/>
                </a:lnTo>
                <a:lnTo>
                  <a:pt x="553" y="538"/>
                </a:lnTo>
                <a:lnTo>
                  <a:pt x="509" y="566"/>
                </a:lnTo>
                <a:lnTo>
                  <a:pt x="473" y="602"/>
                </a:lnTo>
                <a:lnTo>
                  <a:pt x="465" y="632"/>
                </a:lnTo>
                <a:lnTo>
                  <a:pt x="471" y="652"/>
                </a:lnTo>
                <a:lnTo>
                  <a:pt x="480" y="652"/>
                </a:lnTo>
                <a:lnTo>
                  <a:pt x="464" y="700"/>
                </a:lnTo>
                <a:lnTo>
                  <a:pt x="450" y="738"/>
                </a:lnTo>
                <a:lnTo>
                  <a:pt x="458" y="782"/>
                </a:lnTo>
                <a:lnTo>
                  <a:pt x="465" y="803"/>
                </a:lnTo>
                <a:lnTo>
                  <a:pt x="494" y="790"/>
                </a:lnTo>
                <a:lnTo>
                  <a:pt x="466" y="836"/>
                </a:lnTo>
                <a:lnTo>
                  <a:pt x="447" y="856"/>
                </a:lnTo>
                <a:lnTo>
                  <a:pt x="429" y="880"/>
                </a:lnTo>
                <a:lnTo>
                  <a:pt x="437" y="901"/>
                </a:lnTo>
                <a:lnTo>
                  <a:pt x="407" y="901"/>
                </a:lnTo>
                <a:lnTo>
                  <a:pt x="388" y="914"/>
                </a:lnTo>
                <a:lnTo>
                  <a:pt x="335" y="939"/>
                </a:lnTo>
                <a:lnTo>
                  <a:pt x="293" y="974"/>
                </a:lnTo>
                <a:lnTo>
                  <a:pt x="243" y="1017"/>
                </a:lnTo>
                <a:lnTo>
                  <a:pt x="193" y="1073"/>
                </a:lnTo>
                <a:lnTo>
                  <a:pt x="128" y="1172"/>
                </a:lnTo>
                <a:lnTo>
                  <a:pt x="78" y="1244"/>
                </a:lnTo>
                <a:lnTo>
                  <a:pt x="35" y="1329"/>
                </a:lnTo>
                <a:lnTo>
                  <a:pt x="14" y="1385"/>
                </a:lnTo>
                <a:lnTo>
                  <a:pt x="5" y="1437"/>
                </a:lnTo>
                <a:lnTo>
                  <a:pt x="0" y="1458"/>
                </a:lnTo>
                <a:lnTo>
                  <a:pt x="775" y="1458"/>
                </a:lnTo>
              </a:path>
            </a:pathLst>
          </a:custGeom>
          <a:solidFill>
            <a:srgbClr val="963D14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82"/>
          <p:cNvSpPr/>
          <p:nvPr/>
        </p:nvSpPr>
        <p:spPr>
          <a:xfrm>
            <a:off x="6584950" y="3433763"/>
            <a:ext cx="1809750" cy="831850"/>
          </a:xfrm>
          <a:custGeom>
            <a:rect b="b" l="l" r="r" t="t"/>
            <a:pathLst>
              <a:path extrusionOk="0" h="524" w="1140">
                <a:moveTo>
                  <a:pt x="1007" y="461"/>
                </a:moveTo>
                <a:lnTo>
                  <a:pt x="1036" y="479"/>
                </a:lnTo>
                <a:lnTo>
                  <a:pt x="1055" y="498"/>
                </a:lnTo>
                <a:lnTo>
                  <a:pt x="1086" y="508"/>
                </a:lnTo>
                <a:lnTo>
                  <a:pt x="1139" y="523"/>
                </a:lnTo>
                <a:lnTo>
                  <a:pt x="1078" y="426"/>
                </a:lnTo>
                <a:lnTo>
                  <a:pt x="1049" y="313"/>
                </a:lnTo>
                <a:lnTo>
                  <a:pt x="1007" y="227"/>
                </a:lnTo>
                <a:lnTo>
                  <a:pt x="978" y="184"/>
                </a:lnTo>
                <a:lnTo>
                  <a:pt x="964" y="171"/>
                </a:lnTo>
                <a:lnTo>
                  <a:pt x="511" y="7"/>
                </a:lnTo>
                <a:lnTo>
                  <a:pt x="475" y="0"/>
                </a:lnTo>
                <a:lnTo>
                  <a:pt x="425" y="7"/>
                </a:lnTo>
                <a:lnTo>
                  <a:pt x="382" y="22"/>
                </a:lnTo>
                <a:lnTo>
                  <a:pt x="347" y="36"/>
                </a:lnTo>
                <a:lnTo>
                  <a:pt x="310" y="50"/>
                </a:lnTo>
                <a:lnTo>
                  <a:pt x="282" y="59"/>
                </a:lnTo>
                <a:lnTo>
                  <a:pt x="252" y="63"/>
                </a:lnTo>
                <a:lnTo>
                  <a:pt x="231" y="66"/>
                </a:lnTo>
                <a:lnTo>
                  <a:pt x="210" y="72"/>
                </a:lnTo>
                <a:lnTo>
                  <a:pt x="196" y="82"/>
                </a:lnTo>
                <a:lnTo>
                  <a:pt x="188" y="93"/>
                </a:lnTo>
                <a:lnTo>
                  <a:pt x="41" y="152"/>
                </a:lnTo>
                <a:lnTo>
                  <a:pt x="31" y="162"/>
                </a:lnTo>
                <a:lnTo>
                  <a:pt x="11" y="191"/>
                </a:lnTo>
                <a:lnTo>
                  <a:pt x="0" y="214"/>
                </a:lnTo>
                <a:lnTo>
                  <a:pt x="24" y="264"/>
                </a:lnTo>
                <a:lnTo>
                  <a:pt x="66" y="298"/>
                </a:lnTo>
                <a:lnTo>
                  <a:pt x="154" y="313"/>
                </a:lnTo>
                <a:lnTo>
                  <a:pt x="233" y="305"/>
                </a:lnTo>
                <a:lnTo>
                  <a:pt x="344" y="283"/>
                </a:lnTo>
                <a:lnTo>
                  <a:pt x="344" y="214"/>
                </a:lnTo>
                <a:lnTo>
                  <a:pt x="368" y="196"/>
                </a:lnTo>
                <a:lnTo>
                  <a:pt x="396" y="188"/>
                </a:lnTo>
                <a:lnTo>
                  <a:pt x="429" y="186"/>
                </a:lnTo>
                <a:lnTo>
                  <a:pt x="453" y="186"/>
                </a:lnTo>
                <a:lnTo>
                  <a:pt x="479" y="188"/>
                </a:lnTo>
                <a:lnTo>
                  <a:pt x="498" y="191"/>
                </a:lnTo>
                <a:lnTo>
                  <a:pt x="522" y="199"/>
                </a:lnTo>
                <a:lnTo>
                  <a:pt x="538" y="221"/>
                </a:lnTo>
                <a:lnTo>
                  <a:pt x="571" y="259"/>
                </a:lnTo>
                <a:lnTo>
                  <a:pt x="592" y="279"/>
                </a:lnTo>
                <a:lnTo>
                  <a:pt x="628" y="303"/>
                </a:lnTo>
                <a:lnTo>
                  <a:pt x="692" y="336"/>
                </a:lnTo>
                <a:lnTo>
                  <a:pt x="771" y="366"/>
                </a:lnTo>
                <a:lnTo>
                  <a:pt x="805" y="351"/>
                </a:lnTo>
                <a:lnTo>
                  <a:pt x="805" y="336"/>
                </a:lnTo>
                <a:lnTo>
                  <a:pt x="812" y="319"/>
                </a:lnTo>
                <a:lnTo>
                  <a:pt x="1007" y="461"/>
                </a:lnTo>
              </a:path>
            </a:pathLst>
          </a:custGeom>
          <a:solidFill>
            <a:srgbClr val="963D14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82"/>
          <p:cNvSpPr/>
          <p:nvPr/>
        </p:nvSpPr>
        <p:spPr>
          <a:xfrm>
            <a:off x="7397750" y="3781425"/>
            <a:ext cx="1057275" cy="1612900"/>
          </a:xfrm>
          <a:custGeom>
            <a:rect b="b" l="l" r="r" t="t"/>
            <a:pathLst>
              <a:path extrusionOk="0" h="1016" w="666">
                <a:moveTo>
                  <a:pt x="39" y="265"/>
                </a:moveTo>
                <a:lnTo>
                  <a:pt x="104" y="285"/>
                </a:lnTo>
                <a:lnTo>
                  <a:pt x="162" y="312"/>
                </a:lnTo>
                <a:lnTo>
                  <a:pt x="216" y="344"/>
                </a:lnTo>
                <a:lnTo>
                  <a:pt x="267" y="384"/>
                </a:lnTo>
                <a:lnTo>
                  <a:pt x="312" y="430"/>
                </a:lnTo>
                <a:lnTo>
                  <a:pt x="352" y="479"/>
                </a:lnTo>
                <a:lnTo>
                  <a:pt x="384" y="534"/>
                </a:lnTo>
                <a:lnTo>
                  <a:pt x="410" y="592"/>
                </a:lnTo>
                <a:lnTo>
                  <a:pt x="429" y="653"/>
                </a:lnTo>
                <a:lnTo>
                  <a:pt x="440" y="716"/>
                </a:lnTo>
                <a:lnTo>
                  <a:pt x="444" y="779"/>
                </a:lnTo>
                <a:lnTo>
                  <a:pt x="444" y="791"/>
                </a:lnTo>
                <a:lnTo>
                  <a:pt x="439" y="854"/>
                </a:lnTo>
                <a:lnTo>
                  <a:pt x="425" y="917"/>
                </a:lnTo>
                <a:lnTo>
                  <a:pt x="405" y="977"/>
                </a:lnTo>
                <a:lnTo>
                  <a:pt x="386" y="1015"/>
                </a:lnTo>
                <a:lnTo>
                  <a:pt x="406" y="1001"/>
                </a:lnTo>
                <a:lnTo>
                  <a:pt x="437" y="1001"/>
                </a:lnTo>
                <a:lnTo>
                  <a:pt x="429" y="980"/>
                </a:lnTo>
                <a:lnTo>
                  <a:pt x="445" y="957"/>
                </a:lnTo>
                <a:lnTo>
                  <a:pt x="466" y="936"/>
                </a:lnTo>
                <a:lnTo>
                  <a:pt x="494" y="890"/>
                </a:lnTo>
                <a:lnTo>
                  <a:pt x="465" y="903"/>
                </a:lnTo>
                <a:lnTo>
                  <a:pt x="458" y="882"/>
                </a:lnTo>
                <a:lnTo>
                  <a:pt x="450" y="838"/>
                </a:lnTo>
                <a:lnTo>
                  <a:pt x="466" y="796"/>
                </a:lnTo>
                <a:lnTo>
                  <a:pt x="480" y="752"/>
                </a:lnTo>
                <a:lnTo>
                  <a:pt x="471" y="752"/>
                </a:lnTo>
                <a:lnTo>
                  <a:pt x="465" y="732"/>
                </a:lnTo>
                <a:lnTo>
                  <a:pt x="473" y="702"/>
                </a:lnTo>
                <a:lnTo>
                  <a:pt x="509" y="666"/>
                </a:lnTo>
                <a:lnTo>
                  <a:pt x="553" y="638"/>
                </a:lnTo>
                <a:lnTo>
                  <a:pt x="594" y="619"/>
                </a:lnTo>
                <a:lnTo>
                  <a:pt x="665" y="525"/>
                </a:lnTo>
                <a:lnTo>
                  <a:pt x="658" y="519"/>
                </a:lnTo>
                <a:lnTo>
                  <a:pt x="643" y="541"/>
                </a:lnTo>
                <a:lnTo>
                  <a:pt x="614" y="569"/>
                </a:lnTo>
                <a:lnTo>
                  <a:pt x="566" y="597"/>
                </a:lnTo>
                <a:lnTo>
                  <a:pt x="530" y="597"/>
                </a:lnTo>
                <a:lnTo>
                  <a:pt x="515" y="582"/>
                </a:lnTo>
                <a:lnTo>
                  <a:pt x="495" y="576"/>
                </a:lnTo>
                <a:lnTo>
                  <a:pt x="478" y="568"/>
                </a:lnTo>
                <a:lnTo>
                  <a:pt x="444" y="591"/>
                </a:lnTo>
                <a:lnTo>
                  <a:pt x="437" y="553"/>
                </a:lnTo>
                <a:lnTo>
                  <a:pt x="406" y="504"/>
                </a:lnTo>
                <a:lnTo>
                  <a:pt x="367" y="442"/>
                </a:lnTo>
                <a:lnTo>
                  <a:pt x="330" y="399"/>
                </a:lnTo>
                <a:lnTo>
                  <a:pt x="280" y="348"/>
                </a:lnTo>
                <a:lnTo>
                  <a:pt x="222" y="314"/>
                </a:lnTo>
                <a:lnTo>
                  <a:pt x="200" y="293"/>
                </a:lnTo>
                <a:lnTo>
                  <a:pt x="186" y="263"/>
                </a:lnTo>
                <a:lnTo>
                  <a:pt x="193" y="221"/>
                </a:lnTo>
                <a:lnTo>
                  <a:pt x="221" y="172"/>
                </a:lnTo>
                <a:lnTo>
                  <a:pt x="259" y="147"/>
                </a:lnTo>
                <a:lnTo>
                  <a:pt x="180" y="117"/>
                </a:lnTo>
                <a:lnTo>
                  <a:pt x="116" y="84"/>
                </a:lnTo>
                <a:lnTo>
                  <a:pt x="80" y="60"/>
                </a:lnTo>
                <a:lnTo>
                  <a:pt x="59" y="40"/>
                </a:lnTo>
                <a:lnTo>
                  <a:pt x="24" y="0"/>
                </a:lnTo>
                <a:lnTo>
                  <a:pt x="24" y="89"/>
                </a:lnTo>
                <a:lnTo>
                  <a:pt x="24" y="96"/>
                </a:lnTo>
                <a:lnTo>
                  <a:pt x="45" y="100"/>
                </a:lnTo>
                <a:lnTo>
                  <a:pt x="62" y="106"/>
                </a:lnTo>
                <a:lnTo>
                  <a:pt x="89" y="116"/>
                </a:lnTo>
                <a:lnTo>
                  <a:pt x="106" y="124"/>
                </a:lnTo>
                <a:lnTo>
                  <a:pt x="124" y="138"/>
                </a:lnTo>
                <a:lnTo>
                  <a:pt x="131" y="145"/>
                </a:lnTo>
                <a:lnTo>
                  <a:pt x="137" y="155"/>
                </a:lnTo>
                <a:lnTo>
                  <a:pt x="139" y="161"/>
                </a:lnTo>
                <a:lnTo>
                  <a:pt x="139" y="171"/>
                </a:lnTo>
                <a:lnTo>
                  <a:pt x="137" y="180"/>
                </a:lnTo>
                <a:lnTo>
                  <a:pt x="133" y="187"/>
                </a:lnTo>
                <a:lnTo>
                  <a:pt x="124" y="198"/>
                </a:lnTo>
                <a:lnTo>
                  <a:pt x="109" y="211"/>
                </a:lnTo>
                <a:lnTo>
                  <a:pt x="84" y="223"/>
                </a:lnTo>
                <a:lnTo>
                  <a:pt x="42" y="237"/>
                </a:lnTo>
                <a:lnTo>
                  <a:pt x="0" y="245"/>
                </a:lnTo>
                <a:lnTo>
                  <a:pt x="0" y="258"/>
                </a:lnTo>
                <a:lnTo>
                  <a:pt x="39" y="265"/>
                </a:lnTo>
              </a:path>
            </a:pathLst>
          </a:custGeom>
          <a:solidFill>
            <a:srgbClr val="000000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82"/>
          <p:cNvSpPr/>
          <p:nvPr/>
        </p:nvSpPr>
        <p:spPr>
          <a:xfrm>
            <a:off x="6572250" y="3773488"/>
            <a:ext cx="560388" cy="257175"/>
          </a:xfrm>
          <a:custGeom>
            <a:rect b="b" l="l" r="r" t="t"/>
            <a:pathLst>
              <a:path extrusionOk="0" h="162" w="353">
                <a:moveTo>
                  <a:pt x="239" y="91"/>
                </a:moveTo>
                <a:lnTo>
                  <a:pt x="161" y="99"/>
                </a:lnTo>
                <a:lnTo>
                  <a:pt x="74" y="84"/>
                </a:lnTo>
                <a:lnTo>
                  <a:pt x="32" y="50"/>
                </a:lnTo>
                <a:lnTo>
                  <a:pt x="7" y="0"/>
                </a:lnTo>
                <a:lnTo>
                  <a:pt x="0" y="35"/>
                </a:lnTo>
                <a:lnTo>
                  <a:pt x="7" y="77"/>
                </a:lnTo>
                <a:lnTo>
                  <a:pt x="28" y="117"/>
                </a:lnTo>
                <a:lnTo>
                  <a:pt x="68" y="150"/>
                </a:lnTo>
                <a:lnTo>
                  <a:pt x="108" y="161"/>
                </a:lnTo>
                <a:lnTo>
                  <a:pt x="175" y="159"/>
                </a:lnTo>
                <a:lnTo>
                  <a:pt x="223" y="153"/>
                </a:lnTo>
                <a:lnTo>
                  <a:pt x="239" y="147"/>
                </a:lnTo>
                <a:lnTo>
                  <a:pt x="251" y="141"/>
                </a:lnTo>
                <a:lnTo>
                  <a:pt x="266" y="137"/>
                </a:lnTo>
                <a:lnTo>
                  <a:pt x="277" y="127"/>
                </a:lnTo>
                <a:lnTo>
                  <a:pt x="308" y="113"/>
                </a:lnTo>
                <a:lnTo>
                  <a:pt x="352" y="101"/>
                </a:lnTo>
                <a:lnTo>
                  <a:pt x="352" y="69"/>
                </a:lnTo>
                <a:lnTo>
                  <a:pt x="239" y="91"/>
                </a:lnTo>
              </a:path>
            </a:pathLst>
          </a:custGeom>
          <a:solidFill>
            <a:srgbClr val="000000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82"/>
          <p:cNvSpPr/>
          <p:nvPr/>
        </p:nvSpPr>
        <p:spPr>
          <a:xfrm>
            <a:off x="5892800" y="4189413"/>
            <a:ext cx="1071563" cy="904875"/>
          </a:xfrm>
          <a:custGeom>
            <a:rect b="b" l="l" r="r" t="t"/>
            <a:pathLst>
              <a:path extrusionOk="0" h="570" w="675">
                <a:moveTo>
                  <a:pt x="674" y="28"/>
                </a:moveTo>
                <a:lnTo>
                  <a:pt x="632" y="16"/>
                </a:lnTo>
                <a:lnTo>
                  <a:pt x="609" y="11"/>
                </a:lnTo>
                <a:lnTo>
                  <a:pt x="553" y="3"/>
                </a:lnTo>
                <a:lnTo>
                  <a:pt x="488" y="0"/>
                </a:lnTo>
                <a:lnTo>
                  <a:pt x="387" y="7"/>
                </a:lnTo>
                <a:lnTo>
                  <a:pt x="301" y="21"/>
                </a:lnTo>
                <a:lnTo>
                  <a:pt x="231" y="39"/>
                </a:lnTo>
                <a:lnTo>
                  <a:pt x="187" y="51"/>
                </a:lnTo>
                <a:lnTo>
                  <a:pt x="144" y="64"/>
                </a:lnTo>
                <a:lnTo>
                  <a:pt x="107" y="78"/>
                </a:lnTo>
                <a:lnTo>
                  <a:pt x="64" y="106"/>
                </a:lnTo>
                <a:lnTo>
                  <a:pt x="29" y="149"/>
                </a:lnTo>
                <a:lnTo>
                  <a:pt x="13" y="188"/>
                </a:lnTo>
                <a:lnTo>
                  <a:pt x="1" y="227"/>
                </a:lnTo>
                <a:lnTo>
                  <a:pt x="0" y="290"/>
                </a:lnTo>
                <a:lnTo>
                  <a:pt x="8" y="335"/>
                </a:lnTo>
                <a:lnTo>
                  <a:pt x="18" y="384"/>
                </a:lnTo>
                <a:lnTo>
                  <a:pt x="34" y="426"/>
                </a:lnTo>
                <a:lnTo>
                  <a:pt x="34" y="456"/>
                </a:lnTo>
                <a:lnTo>
                  <a:pt x="40" y="481"/>
                </a:lnTo>
                <a:lnTo>
                  <a:pt x="54" y="504"/>
                </a:lnTo>
                <a:lnTo>
                  <a:pt x="73" y="523"/>
                </a:lnTo>
                <a:lnTo>
                  <a:pt x="90" y="540"/>
                </a:lnTo>
                <a:lnTo>
                  <a:pt x="116" y="561"/>
                </a:lnTo>
                <a:lnTo>
                  <a:pt x="126" y="565"/>
                </a:lnTo>
                <a:lnTo>
                  <a:pt x="158" y="569"/>
                </a:lnTo>
                <a:lnTo>
                  <a:pt x="182" y="569"/>
                </a:lnTo>
                <a:lnTo>
                  <a:pt x="209" y="568"/>
                </a:lnTo>
                <a:lnTo>
                  <a:pt x="237" y="560"/>
                </a:lnTo>
                <a:lnTo>
                  <a:pt x="274" y="543"/>
                </a:lnTo>
                <a:lnTo>
                  <a:pt x="290" y="533"/>
                </a:lnTo>
                <a:lnTo>
                  <a:pt x="312" y="513"/>
                </a:lnTo>
                <a:lnTo>
                  <a:pt x="331" y="492"/>
                </a:lnTo>
                <a:lnTo>
                  <a:pt x="347" y="469"/>
                </a:lnTo>
                <a:lnTo>
                  <a:pt x="358" y="451"/>
                </a:lnTo>
                <a:lnTo>
                  <a:pt x="367" y="430"/>
                </a:lnTo>
                <a:lnTo>
                  <a:pt x="376" y="408"/>
                </a:lnTo>
                <a:lnTo>
                  <a:pt x="380" y="386"/>
                </a:lnTo>
                <a:lnTo>
                  <a:pt x="384" y="359"/>
                </a:lnTo>
                <a:lnTo>
                  <a:pt x="383" y="334"/>
                </a:lnTo>
                <a:lnTo>
                  <a:pt x="376" y="305"/>
                </a:lnTo>
                <a:lnTo>
                  <a:pt x="397" y="266"/>
                </a:lnTo>
                <a:lnTo>
                  <a:pt x="423" y="225"/>
                </a:lnTo>
                <a:lnTo>
                  <a:pt x="399" y="201"/>
                </a:lnTo>
                <a:lnTo>
                  <a:pt x="378" y="202"/>
                </a:lnTo>
                <a:lnTo>
                  <a:pt x="370" y="203"/>
                </a:lnTo>
                <a:lnTo>
                  <a:pt x="321" y="156"/>
                </a:lnTo>
                <a:lnTo>
                  <a:pt x="316" y="142"/>
                </a:lnTo>
                <a:lnTo>
                  <a:pt x="316" y="128"/>
                </a:lnTo>
                <a:lnTo>
                  <a:pt x="332" y="100"/>
                </a:lnTo>
                <a:lnTo>
                  <a:pt x="361" y="73"/>
                </a:lnTo>
                <a:lnTo>
                  <a:pt x="379" y="58"/>
                </a:lnTo>
                <a:lnTo>
                  <a:pt x="396" y="60"/>
                </a:lnTo>
                <a:lnTo>
                  <a:pt x="425" y="84"/>
                </a:lnTo>
                <a:lnTo>
                  <a:pt x="454" y="107"/>
                </a:lnTo>
                <a:lnTo>
                  <a:pt x="452" y="121"/>
                </a:lnTo>
                <a:lnTo>
                  <a:pt x="452" y="142"/>
                </a:lnTo>
                <a:lnTo>
                  <a:pt x="475" y="159"/>
                </a:lnTo>
                <a:lnTo>
                  <a:pt x="509" y="128"/>
                </a:lnTo>
                <a:lnTo>
                  <a:pt x="560" y="88"/>
                </a:lnTo>
                <a:lnTo>
                  <a:pt x="624" y="49"/>
                </a:lnTo>
                <a:lnTo>
                  <a:pt x="674" y="28"/>
                </a:lnTo>
              </a:path>
            </a:pathLst>
          </a:custGeom>
          <a:solidFill>
            <a:srgbClr val="963D14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82"/>
          <p:cNvSpPr/>
          <p:nvPr/>
        </p:nvSpPr>
        <p:spPr>
          <a:xfrm>
            <a:off x="5803900" y="4876800"/>
            <a:ext cx="990600" cy="1309688"/>
          </a:xfrm>
          <a:custGeom>
            <a:rect b="b" l="l" r="r" t="t"/>
            <a:pathLst>
              <a:path extrusionOk="0" h="825" w="624">
                <a:moveTo>
                  <a:pt x="90" y="0"/>
                </a:moveTo>
                <a:lnTo>
                  <a:pt x="42" y="47"/>
                </a:lnTo>
                <a:lnTo>
                  <a:pt x="5" y="99"/>
                </a:lnTo>
                <a:lnTo>
                  <a:pt x="0" y="170"/>
                </a:lnTo>
                <a:lnTo>
                  <a:pt x="20" y="305"/>
                </a:lnTo>
                <a:lnTo>
                  <a:pt x="53" y="432"/>
                </a:lnTo>
                <a:lnTo>
                  <a:pt x="85" y="497"/>
                </a:lnTo>
                <a:lnTo>
                  <a:pt x="142" y="568"/>
                </a:lnTo>
                <a:lnTo>
                  <a:pt x="181" y="603"/>
                </a:lnTo>
                <a:lnTo>
                  <a:pt x="229" y="649"/>
                </a:lnTo>
                <a:lnTo>
                  <a:pt x="301" y="713"/>
                </a:lnTo>
                <a:lnTo>
                  <a:pt x="339" y="760"/>
                </a:lnTo>
                <a:lnTo>
                  <a:pt x="361" y="788"/>
                </a:lnTo>
                <a:lnTo>
                  <a:pt x="408" y="817"/>
                </a:lnTo>
                <a:lnTo>
                  <a:pt x="466" y="824"/>
                </a:lnTo>
                <a:lnTo>
                  <a:pt x="523" y="817"/>
                </a:lnTo>
                <a:lnTo>
                  <a:pt x="580" y="782"/>
                </a:lnTo>
                <a:lnTo>
                  <a:pt x="609" y="739"/>
                </a:lnTo>
                <a:lnTo>
                  <a:pt x="623" y="696"/>
                </a:lnTo>
                <a:lnTo>
                  <a:pt x="623" y="632"/>
                </a:lnTo>
                <a:lnTo>
                  <a:pt x="609" y="590"/>
                </a:lnTo>
                <a:lnTo>
                  <a:pt x="573" y="533"/>
                </a:lnTo>
                <a:lnTo>
                  <a:pt x="551" y="497"/>
                </a:lnTo>
                <a:lnTo>
                  <a:pt x="544" y="483"/>
                </a:lnTo>
                <a:lnTo>
                  <a:pt x="507" y="423"/>
                </a:lnTo>
                <a:lnTo>
                  <a:pt x="476" y="384"/>
                </a:lnTo>
                <a:lnTo>
                  <a:pt x="460" y="356"/>
                </a:lnTo>
                <a:lnTo>
                  <a:pt x="443" y="329"/>
                </a:lnTo>
                <a:lnTo>
                  <a:pt x="433" y="303"/>
                </a:lnTo>
                <a:lnTo>
                  <a:pt x="393" y="262"/>
                </a:lnTo>
                <a:lnTo>
                  <a:pt x="370" y="246"/>
                </a:lnTo>
                <a:lnTo>
                  <a:pt x="346" y="239"/>
                </a:lnTo>
                <a:lnTo>
                  <a:pt x="323" y="236"/>
                </a:lnTo>
                <a:lnTo>
                  <a:pt x="298" y="237"/>
                </a:lnTo>
                <a:lnTo>
                  <a:pt x="242" y="250"/>
                </a:lnTo>
                <a:lnTo>
                  <a:pt x="207" y="257"/>
                </a:lnTo>
                <a:lnTo>
                  <a:pt x="186" y="257"/>
                </a:lnTo>
                <a:lnTo>
                  <a:pt x="174" y="245"/>
                </a:lnTo>
                <a:lnTo>
                  <a:pt x="166" y="223"/>
                </a:lnTo>
                <a:lnTo>
                  <a:pt x="163" y="207"/>
                </a:lnTo>
                <a:lnTo>
                  <a:pt x="163" y="195"/>
                </a:lnTo>
                <a:lnTo>
                  <a:pt x="163" y="185"/>
                </a:lnTo>
                <a:lnTo>
                  <a:pt x="163" y="175"/>
                </a:lnTo>
                <a:lnTo>
                  <a:pt x="165" y="166"/>
                </a:lnTo>
                <a:lnTo>
                  <a:pt x="171" y="149"/>
                </a:lnTo>
                <a:lnTo>
                  <a:pt x="182" y="132"/>
                </a:lnTo>
                <a:lnTo>
                  <a:pt x="172" y="128"/>
                </a:lnTo>
                <a:lnTo>
                  <a:pt x="146" y="107"/>
                </a:lnTo>
                <a:lnTo>
                  <a:pt x="111" y="72"/>
                </a:lnTo>
                <a:lnTo>
                  <a:pt x="96" y="48"/>
                </a:lnTo>
                <a:lnTo>
                  <a:pt x="90" y="24"/>
                </a:lnTo>
                <a:lnTo>
                  <a:pt x="90" y="0"/>
                </a:lnTo>
              </a:path>
            </a:pathLst>
          </a:custGeom>
          <a:solidFill>
            <a:srgbClr val="963D14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82"/>
          <p:cNvSpPr/>
          <p:nvPr/>
        </p:nvSpPr>
        <p:spPr>
          <a:xfrm>
            <a:off x="6062663" y="4970463"/>
            <a:ext cx="430212" cy="388937"/>
          </a:xfrm>
          <a:custGeom>
            <a:rect b="b" l="l" r="r" t="t"/>
            <a:pathLst>
              <a:path extrusionOk="0" h="245" w="271">
                <a:moveTo>
                  <a:pt x="205" y="21"/>
                </a:moveTo>
                <a:lnTo>
                  <a:pt x="224" y="0"/>
                </a:lnTo>
                <a:lnTo>
                  <a:pt x="223" y="20"/>
                </a:lnTo>
                <a:lnTo>
                  <a:pt x="224" y="40"/>
                </a:lnTo>
                <a:lnTo>
                  <a:pt x="226" y="86"/>
                </a:lnTo>
                <a:lnTo>
                  <a:pt x="230" y="104"/>
                </a:lnTo>
                <a:lnTo>
                  <a:pt x="233" y="122"/>
                </a:lnTo>
                <a:lnTo>
                  <a:pt x="239" y="151"/>
                </a:lnTo>
                <a:lnTo>
                  <a:pt x="248" y="185"/>
                </a:lnTo>
                <a:lnTo>
                  <a:pt x="255" y="210"/>
                </a:lnTo>
                <a:lnTo>
                  <a:pt x="270" y="244"/>
                </a:lnTo>
                <a:lnTo>
                  <a:pt x="230" y="203"/>
                </a:lnTo>
                <a:lnTo>
                  <a:pt x="207" y="187"/>
                </a:lnTo>
                <a:lnTo>
                  <a:pt x="183" y="180"/>
                </a:lnTo>
                <a:lnTo>
                  <a:pt x="160" y="177"/>
                </a:lnTo>
                <a:lnTo>
                  <a:pt x="135" y="178"/>
                </a:lnTo>
                <a:lnTo>
                  <a:pt x="79" y="191"/>
                </a:lnTo>
                <a:lnTo>
                  <a:pt x="44" y="198"/>
                </a:lnTo>
                <a:lnTo>
                  <a:pt x="23" y="198"/>
                </a:lnTo>
                <a:lnTo>
                  <a:pt x="11" y="186"/>
                </a:lnTo>
                <a:lnTo>
                  <a:pt x="3" y="164"/>
                </a:lnTo>
                <a:lnTo>
                  <a:pt x="0" y="148"/>
                </a:lnTo>
                <a:lnTo>
                  <a:pt x="0" y="136"/>
                </a:lnTo>
                <a:lnTo>
                  <a:pt x="0" y="126"/>
                </a:lnTo>
                <a:lnTo>
                  <a:pt x="0" y="116"/>
                </a:lnTo>
                <a:lnTo>
                  <a:pt x="2" y="107"/>
                </a:lnTo>
                <a:lnTo>
                  <a:pt x="8" y="90"/>
                </a:lnTo>
                <a:lnTo>
                  <a:pt x="19" y="73"/>
                </a:lnTo>
                <a:lnTo>
                  <a:pt x="47" y="77"/>
                </a:lnTo>
                <a:lnTo>
                  <a:pt x="53" y="77"/>
                </a:lnTo>
                <a:lnTo>
                  <a:pt x="61" y="77"/>
                </a:lnTo>
                <a:lnTo>
                  <a:pt x="67" y="77"/>
                </a:lnTo>
                <a:lnTo>
                  <a:pt x="70" y="77"/>
                </a:lnTo>
                <a:lnTo>
                  <a:pt x="75" y="77"/>
                </a:lnTo>
                <a:lnTo>
                  <a:pt x="102" y="76"/>
                </a:lnTo>
                <a:lnTo>
                  <a:pt x="130" y="68"/>
                </a:lnTo>
                <a:lnTo>
                  <a:pt x="167" y="51"/>
                </a:lnTo>
                <a:lnTo>
                  <a:pt x="183" y="41"/>
                </a:lnTo>
                <a:lnTo>
                  <a:pt x="205" y="21"/>
                </a:lnTo>
              </a:path>
            </a:pathLst>
          </a:custGeom>
          <a:solidFill>
            <a:srgbClr val="000000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82"/>
          <p:cNvSpPr/>
          <p:nvPr/>
        </p:nvSpPr>
        <p:spPr>
          <a:xfrm>
            <a:off x="5637213" y="5508625"/>
            <a:ext cx="576262" cy="747713"/>
          </a:xfrm>
          <a:custGeom>
            <a:rect b="b" l="l" r="r" t="t"/>
            <a:pathLst>
              <a:path extrusionOk="0" h="471" w="363">
                <a:moveTo>
                  <a:pt x="149" y="0"/>
                </a:moveTo>
                <a:lnTo>
                  <a:pt x="125" y="7"/>
                </a:lnTo>
                <a:lnTo>
                  <a:pt x="104" y="14"/>
                </a:lnTo>
                <a:lnTo>
                  <a:pt x="68" y="35"/>
                </a:lnTo>
                <a:lnTo>
                  <a:pt x="46" y="57"/>
                </a:lnTo>
                <a:lnTo>
                  <a:pt x="24" y="85"/>
                </a:lnTo>
                <a:lnTo>
                  <a:pt x="10" y="120"/>
                </a:lnTo>
                <a:lnTo>
                  <a:pt x="5" y="150"/>
                </a:lnTo>
                <a:lnTo>
                  <a:pt x="1" y="193"/>
                </a:lnTo>
                <a:lnTo>
                  <a:pt x="0" y="227"/>
                </a:lnTo>
                <a:lnTo>
                  <a:pt x="0" y="264"/>
                </a:lnTo>
                <a:lnTo>
                  <a:pt x="2" y="291"/>
                </a:lnTo>
                <a:lnTo>
                  <a:pt x="4" y="311"/>
                </a:lnTo>
                <a:lnTo>
                  <a:pt x="13" y="340"/>
                </a:lnTo>
                <a:lnTo>
                  <a:pt x="42" y="380"/>
                </a:lnTo>
                <a:lnTo>
                  <a:pt x="87" y="418"/>
                </a:lnTo>
                <a:lnTo>
                  <a:pt x="124" y="434"/>
                </a:lnTo>
                <a:lnTo>
                  <a:pt x="191" y="459"/>
                </a:lnTo>
                <a:lnTo>
                  <a:pt x="261" y="470"/>
                </a:lnTo>
                <a:lnTo>
                  <a:pt x="319" y="450"/>
                </a:lnTo>
                <a:lnTo>
                  <a:pt x="347" y="421"/>
                </a:lnTo>
                <a:lnTo>
                  <a:pt x="362" y="369"/>
                </a:lnTo>
                <a:lnTo>
                  <a:pt x="362" y="329"/>
                </a:lnTo>
                <a:lnTo>
                  <a:pt x="348" y="298"/>
                </a:lnTo>
                <a:lnTo>
                  <a:pt x="325" y="276"/>
                </a:lnTo>
                <a:lnTo>
                  <a:pt x="278" y="256"/>
                </a:lnTo>
                <a:lnTo>
                  <a:pt x="241" y="237"/>
                </a:lnTo>
                <a:lnTo>
                  <a:pt x="216" y="217"/>
                </a:lnTo>
                <a:lnTo>
                  <a:pt x="192" y="192"/>
                </a:lnTo>
                <a:lnTo>
                  <a:pt x="175" y="163"/>
                </a:lnTo>
                <a:lnTo>
                  <a:pt x="165" y="127"/>
                </a:lnTo>
                <a:lnTo>
                  <a:pt x="167" y="92"/>
                </a:lnTo>
                <a:lnTo>
                  <a:pt x="168" y="55"/>
                </a:lnTo>
                <a:lnTo>
                  <a:pt x="158" y="35"/>
                </a:lnTo>
                <a:lnTo>
                  <a:pt x="154" y="19"/>
                </a:lnTo>
                <a:lnTo>
                  <a:pt x="149" y="0"/>
                </a:lnTo>
              </a:path>
            </a:pathLst>
          </a:custGeom>
          <a:solidFill>
            <a:srgbClr val="963D14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82"/>
          <p:cNvSpPr/>
          <p:nvPr/>
        </p:nvSpPr>
        <p:spPr>
          <a:xfrm>
            <a:off x="5899150" y="5548313"/>
            <a:ext cx="1720850" cy="708025"/>
          </a:xfrm>
          <a:custGeom>
            <a:rect b="b" l="l" r="r" t="t"/>
            <a:pathLst>
              <a:path extrusionOk="0" h="446" w="1084">
                <a:moveTo>
                  <a:pt x="3" y="30"/>
                </a:moveTo>
                <a:lnTo>
                  <a:pt x="2" y="70"/>
                </a:lnTo>
                <a:lnTo>
                  <a:pt x="0" y="102"/>
                </a:lnTo>
                <a:lnTo>
                  <a:pt x="10" y="138"/>
                </a:lnTo>
                <a:lnTo>
                  <a:pt x="27" y="168"/>
                </a:lnTo>
                <a:lnTo>
                  <a:pt x="52" y="193"/>
                </a:lnTo>
                <a:lnTo>
                  <a:pt x="76" y="212"/>
                </a:lnTo>
                <a:lnTo>
                  <a:pt x="114" y="232"/>
                </a:lnTo>
                <a:lnTo>
                  <a:pt x="160" y="251"/>
                </a:lnTo>
                <a:lnTo>
                  <a:pt x="183" y="273"/>
                </a:lnTo>
                <a:lnTo>
                  <a:pt x="197" y="304"/>
                </a:lnTo>
                <a:lnTo>
                  <a:pt x="197" y="344"/>
                </a:lnTo>
                <a:lnTo>
                  <a:pt x="182" y="396"/>
                </a:lnTo>
                <a:lnTo>
                  <a:pt x="154" y="425"/>
                </a:lnTo>
                <a:lnTo>
                  <a:pt x="96" y="445"/>
                </a:lnTo>
                <a:lnTo>
                  <a:pt x="944" y="445"/>
                </a:lnTo>
                <a:lnTo>
                  <a:pt x="949" y="424"/>
                </a:lnTo>
                <a:lnTo>
                  <a:pt x="958" y="372"/>
                </a:lnTo>
                <a:lnTo>
                  <a:pt x="979" y="316"/>
                </a:lnTo>
                <a:lnTo>
                  <a:pt x="1022" y="231"/>
                </a:lnTo>
                <a:lnTo>
                  <a:pt x="1072" y="159"/>
                </a:lnTo>
                <a:lnTo>
                  <a:pt x="1083" y="144"/>
                </a:lnTo>
                <a:lnTo>
                  <a:pt x="1037" y="164"/>
                </a:lnTo>
                <a:lnTo>
                  <a:pt x="976" y="182"/>
                </a:lnTo>
                <a:lnTo>
                  <a:pt x="912" y="192"/>
                </a:lnTo>
                <a:lnTo>
                  <a:pt x="849" y="194"/>
                </a:lnTo>
                <a:lnTo>
                  <a:pt x="785" y="190"/>
                </a:lnTo>
                <a:lnTo>
                  <a:pt x="722" y="177"/>
                </a:lnTo>
                <a:lnTo>
                  <a:pt x="662" y="156"/>
                </a:lnTo>
                <a:lnTo>
                  <a:pt x="603" y="130"/>
                </a:lnTo>
                <a:lnTo>
                  <a:pt x="550" y="98"/>
                </a:lnTo>
                <a:lnTo>
                  <a:pt x="500" y="56"/>
                </a:lnTo>
                <a:lnTo>
                  <a:pt x="497" y="53"/>
                </a:lnTo>
                <a:lnTo>
                  <a:pt x="454" y="10"/>
                </a:lnTo>
                <a:lnTo>
                  <a:pt x="450" y="4"/>
                </a:lnTo>
                <a:lnTo>
                  <a:pt x="447" y="0"/>
                </a:lnTo>
                <a:lnTo>
                  <a:pt x="484" y="60"/>
                </a:lnTo>
                <a:lnTo>
                  <a:pt x="491" y="74"/>
                </a:lnTo>
                <a:lnTo>
                  <a:pt x="514" y="111"/>
                </a:lnTo>
                <a:lnTo>
                  <a:pt x="549" y="167"/>
                </a:lnTo>
                <a:lnTo>
                  <a:pt x="563" y="210"/>
                </a:lnTo>
                <a:lnTo>
                  <a:pt x="563" y="274"/>
                </a:lnTo>
                <a:lnTo>
                  <a:pt x="549" y="316"/>
                </a:lnTo>
                <a:lnTo>
                  <a:pt x="520" y="359"/>
                </a:lnTo>
                <a:lnTo>
                  <a:pt x="463" y="394"/>
                </a:lnTo>
                <a:lnTo>
                  <a:pt x="406" y="401"/>
                </a:lnTo>
                <a:lnTo>
                  <a:pt x="348" y="394"/>
                </a:lnTo>
                <a:lnTo>
                  <a:pt x="301" y="365"/>
                </a:lnTo>
                <a:lnTo>
                  <a:pt x="280" y="338"/>
                </a:lnTo>
                <a:lnTo>
                  <a:pt x="241" y="290"/>
                </a:lnTo>
                <a:lnTo>
                  <a:pt x="183" y="239"/>
                </a:lnTo>
                <a:lnTo>
                  <a:pt x="121" y="180"/>
                </a:lnTo>
                <a:lnTo>
                  <a:pt x="82" y="146"/>
                </a:lnTo>
                <a:lnTo>
                  <a:pt x="24" y="73"/>
                </a:lnTo>
                <a:lnTo>
                  <a:pt x="3" y="30"/>
                </a:lnTo>
              </a:path>
            </a:pathLst>
          </a:custGeom>
          <a:solidFill>
            <a:srgbClr val="000000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82"/>
          <p:cNvSpPr/>
          <p:nvPr/>
        </p:nvSpPr>
        <p:spPr>
          <a:xfrm>
            <a:off x="5983288" y="4508500"/>
            <a:ext cx="366712" cy="450850"/>
          </a:xfrm>
          <a:custGeom>
            <a:rect b="b" l="l" r="r" t="t"/>
            <a:pathLst>
              <a:path extrusionOk="0" h="284" w="231">
                <a:moveTo>
                  <a:pt x="29" y="283"/>
                </a:moveTo>
                <a:lnTo>
                  <a:pt x="70" y="226"/>
                </a:lnTo>
                <a:lnTo>
                  <a:pt x="129" y="177"/>
                </a:lnTo>
                <a:lnTo>
                  <a:pt x="166" y="152"/>
                </a:lnTo>
                <a:lnTo>
                  <a:pt x="223" y="126"/>
                </a:lnTo>
                <a:lnTo>
                  <a:pt x="230" y="112"/>
                </a:lnTo>
                <a:lnTo>
                  <a:pt x="223" y="76"/>
                </a:lnTo>
                <a:lnTo>
                  <a:pt x="212" y="57"/>
                </a:lnTo>
                <a:lnTo>
                  <a:pt x="200" y="33"/>
                </a:lnTo>
                <a:lnTo>
                  <a:pt x="182" y="14"/>
                </a:lnTo>
                <a:lnTo>
                  <a:pt x="164" y="3"/>
                </a:lnTo>
                <a:lnTo>
                  <a:pt x="129" y="0"/>
                </a:lnTo>
                <a:lnTo>
                  <a:pt x="101" y="5"/>
                </a:lnTo>
                <a:lnTo>
                  <a:pt x="63" y="24"/>
                </a:lnTo>
                <a:lnTo>
                  <a:pt x="36" y="48"/>
                </a:lnTo>
                <a:lnTo>
                  <a:pt x="18" y="76"/>
                </a:lnTo>
                <a:lnTo>
                  <a:pt x="7" y="104"/>
                </a:lnTo>
                <a:lnTo>
                  <a:pt x="0" y="140"/>
                </a:lnTo>
                <a:lnTo>
                  <a:pt x="0" y="161"/>
                </a:lnTo>
                <a:lnTo>
                  <a:pt x="0" y="197"/>
                </a:lnTo>
                <a:lnTo>
                  <a:pt x="3" y="225"/>
                </a:lnTo>
                <a:lnTo>
                  <a:pt x="7" y="253"/>
                </a:lnTo>
                <a:lnTo>
                  <a:pt x="15" y="274"/>
                </a:lnTo>
                <a:lnTo>
                  <a:pt x="17" y="281"/>
                </a:lnTo>
                <a:lnTo>
                  <a:pt x="29" y="283"/>
                </a:lnTo>
              </a:path>
            </a:pathLst>
          </a:custGeom>
          <a:solidFill>
            <a:srgbClr val="963D14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82"/>
          <p:cNvSpPr/>
          <p:nvPr/>
        </p:nvSpPr>
        <p:spPr>
          <a:xfrm>
            <a:off x="6245225" y="5619750"/>
            <a:ext cx="468313" cy="500063"/>
          </a:xfrm>
          <a:custGeom>
            <a:rect b="b" l="l" r="r" t="t"/>
            <a:pathLst>
              <a:path extrusionOk="0" h="315" w="295">
                <a:moveTo>
                  <a:pt x="287" y="171"/>
                </a:moveTo>
                <a:lnTo>
                  <a:pt x="194" y="50"/>
                </a:lnTo>
                <a:lnTo>
                  <a:pt x="165" y="15"/>
                </a:lnTo>
                <a:lnTo>
                  <a:pt x="137" y="0"/>
                </a:lnTo>
                <a:lnTo>
                  <a:pt x="116" y="0"/>
                </a:lnTo>
                <a:lnTo>
                  <a:pt x="97" y="0"/>
                </a:lnTo>
                <a:lnTo>
                  <a:pt x="72" y="8"/>
                </a:lnTo>
                <a:lnTo>
                  <a:pt x="56" y="15"/>
                </a:lnTo>
                <a:lnTo>
                  <a:pt x="37" y="27"/>
                </a:lnTo>
                <a:lnTo>
                  <a:pt x="24" y="44"/>
                </a:lnTo>
                <a:lnTo>
                  <a:pt x="15" y="58"/>
                </a:lnTo>
                <a:lnTo>
                  <a:pt x="9" y="70"/>
                </a:lnTo>
                <a:lnTo>
                  <a:pt x="5" y="86"/>
                </a:lnTo>
                <a:lnTo>
                  <a:pt x="2" y="107"/>
                </a:lnTo>
                <a:lnTo>
                  <a:pt x="0" y="129"/>
                </a:lnTo>
                <a:lnTo>
                  <a:pt x="3" y="157"/>
                </a:lnTo>
                <a:lnTo>
                  <a:pt x="11" y="175"/>
                </a:lnTo>
                <a:lnTo>
                  <a:pt x="23" y="193"/>
                </a:lnTo>
                <a:lnTo>
                  <a:pt x="37" y="214"/>
                </a:lnTo>
                <a:lnTo>
                  <a:pt x="70" y="264"/>
                </a:lnTo>
                <a:lnTo>
                  <a:pt x="86" y="286"/>
                </a:lnTo>
                <a:lnTo>
                  <a:pt x="100" y="306"/>
                </a:lnTo>
                <a:lnTo>
                  <a:pt x="108" y="314"/>
                </a:lnTo>
                <a:lnTo>
                  <a:pt x="130" y="306"/>
                </a:lnTo>
                <a:lnTo>
                  <a:pt x="165" y="292"/>
                </a:lnTo>
                <a:lnTo>
                  <a:pt x="209" y="267"/>
                </a:lnTo>
                <a:lnTo>
                  <a:pt x="242" y="243"/>
                </a:lnTo>
                <a:lnTo>
                  <a:pt x="268" y="217"/>
                </a:lnTo>
                <a:lnTo>
                  <a:pt x="287" y="194"/>
                </a:lnTo>
                <a:lnTo>
                  <a:pt x="294" y="184"/>
                </a:lnTo>
                <a:lnTo>
                  <a:pt x="287" y="171"/>
                </a:lnTo>
              </a:path>
            </a:pathLst>
          </a:custGeom>
          <a:solidFill>
            <a:srgbClr val="963D14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8" name="Google Shape;1858;p82"/>
          <p:cNvCxnSpPr/>
          <p:nvPr/>
        </p:nvCxnSpPr>
        <p:spPr>
          <a:xfrm>
            <a:off x="6478588" y="4306888"/>
            <a:ext cx="120650" cy="98425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9" name="Google Shape;1859;p82"/>
          <p:cNvCxnSpPr/>
          <p:nvPr/>
        </p:nvCxnSpPr>
        <p:spPr>
          <a:xfrm>
            <a:off x="6454775" y="4327525"/>
            <a:ext cx="85725" cy="6985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82"/>
          <p:cNvSpPr/>
          <p:nvPr/>
        </p:nvSpPr>
        <p:spPr>
          <a:xfrm>
            <a:off x="7265988" y="3781425"/>
            <a:ext cx="171450" cy="231775"/>
          </a:xfrm>
          <a:custGeom>
            <a:rect b="b" l="l" r="r" t="t"/>
            <a:pathLst>
              <a:path extrusionOk="0" h="146" w="108">
                <a:moveTo>
                  <a:pt x="0" y="23"/>
                </a:moveTo>
                <a:lnTo>
                  <a:pt x="28" y="24"/>
                </a:lnTo>
                <a:lnTo>
                  <a:pt x="64" y="21"/>
                </a:lnTo>
                <a:lnTo>
                  <a:pt x="76" y="17"/>
                </a:lnTo>
                <a:lnTo>
                  <a:pt x="88" y="13"/>
                </a:lnTo>
                <a:lnTo>
                  <a:pt x="97" y="9"/>
                </a:lnTo>
                <a:lnTo>
                  <a:pt x="101" y="5"/>
                </a:lnTo>
                <a:lnTo>
                  <a:pt x="107" y="0"/>
                </a:lnTo>
                <a:lnTo>
                  <a:pt x="107" y="124"/>
                </a:lnTo>
                <a:lnTo>
                  <a:pt x="107" y="145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1" name="Google Shape;1861;p82"/>
          <p:cNvCxnSpPr/>
          <p:nvPr/>
        </p:nvCxnSpPr>
        <p:spPr>
          <a:xfrm>
            <a:off x="7407275" y="3810000"/>
            <a:ext cx="0" cy="203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p82"/>
          <p:cNvCxnSpPr/>
          <p:nvPr/>
        </p:nvCxnSpPr>
        <p:spPr>
          <a:xfrm>
            <a:off x="7381875" y="3817938"/>
            <a:ext cx="0" cy="203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p82"/>
          <p:cNvCxnSpPr/>
          <p:nvPr/>
        </p:nvCxnSpPr>
        <p:spPr>
          <a:xfrm>
            <a:off x="7356475" y="3822700"/>
            <a:ext cx="0" cy="203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4" name="Google Shape;1864;p82"/>
          <p:cNvSpPr/>
          <p:nvPr/>
        </p:nvSpPr>
        <p:spPr>
          <a:xfrm>
            <a:off x="6496050" y="4270375"/>
            <a:ext cx="1506538" cy="1493838"/>
          </a:xfrm>
          <a:custGeom>
            <a:rect b="b" l="l" r="r" t="t"/>
            <a:pathLst>
              <a:path extrusionOk="0" h="941" w="949">
                <a:moveTo>
                  <a:pt x="948" y="469"/>
                </a:moveTo>
                <a:lnTo>
                  <a:pt x="944" y="410"/>
                </a:lnTo>
                <a:lnTo>
                  <a:pt x="933" y="352"/>
                </a:lnTo>
                <a:lnTo>
                  <a:pt x="915" y="296"/>
                </a:lnTo>
                <a:lnTo>
                  <a:pt x="889" y="242"/>
                </a:lnTo>
                <a:lnTo>
                  <a:pt x="857" y="193"/>
                </a:lnTo>
                <a:lnTo>
                  <a:pt x="819" y="146"/>
                </a:lnTo>
                <a:lnTo>
                  <a:pt x="776" y="106"/>
                </a:lnTo>
                <a:lnTo>
                  <a:pt x="728" y="71"/>
                </a:lnTo>
                <a:lnTo>
                  <a:pt x="675" y="43"/>
                </a:lnTo>
                <a:lnTo>
                  <a:pt x="620" y="22"/>
                </a:lnTo>
                <a:lnTo>
                  <a:pt x="562" y="7"/>
                </a:lnTo>
                <a:lnTo>
                  <a:pt x="504" y="0"/>
                </a:lnTo>
                <a:lnTo>
                  <a:pt x="444" y="0"/>
                </a:lnTo>
                <a:lnTo>
                  <a:pt x="385" y="7"/>
                </a:lnTo>
                <a:lnTo>
                  <a:pt x="327" y="22"/>
                </a:lnTo>
                <a:lnTo>
                  <a:pt x="272" y="43"/>
                </a:lnTo>
                <a:lnTo>
                  <a:pt x="220" y="73"/>
                </a:lnTo>
                <a:lnTo>
                  <a:pt x="172" y="107"/>
                </a:lnTo>
                <a:lnTo>
                  <a:pt x="128" y="147"/>
                </a:lnTo>
                <a:lnTo>
                  <a:pt x="90" y="193"/>
                </a:lnTo>
                <a:lnTo>
                  <a:pt x="59" y="243"/>
                </a:lnTo>
                <a:lnTo>
                  <a:pt x="34" y="297"/>
                </a:lnTo>
                <a:lnTo>
                  <a:pt x="15" y="353"/>
                </a:lnTo>
                <a:lnTo>
                  <a:pt x="4" y="412"/>
                </a:lnTo>
                <a:lnTo>
                  <a:pt x="0" y="469"/>
                </a:lnTo>
                <a:lnTo>
                  <a:pt x="4" y="529"/>
                </a:lnTo>
                <a:lnTo>
                  <a:pt x="15" y="587"/>
                </a:lnTo>
                <a:lnTo>
                  <a:pt x="34" y="643"/>
                </a:lnTo>
                <a:lnTo>
                  <a:pt x="59" y="697"/>
                </a:lnTo>
                <a:lnTo>
                  <a:pt x="91" y="746"/>
                </a:lnTo>
                <a:lnTo>
                  <a:pt x="129" y="792"/>
                </a:lnTo>
                <a:lnTo>
                  <a:pt x="173" y="832"/>
                </a:lnTo>
                <a:lnTo>
                  <a:pt x="221" y="867"/>
                </a:lnTo>
                <a:lnTo>
                  <a:pt x="274" y="895"/>
                </a:lnTo>
                <a:lnTo>
                  <a:pt x="328" y="917"/>
                </a:lnTo>
                <a:lnTo>
                  <a:pt x="387" y="932"/>
                </a:lnTo>
                <a:lnTo>
                  <a:pt x="445" y="940"/>
                </a:lnTo>
                <a:lnTo>
                  <a:pt x="505" y="940"/>
                </a:lnTo>
                <a:lnTo>
                  <a:pt x="564" y="931"/>
                </a:lnTo>
                <a:lnTo>
                  <a:pt x="622" y="916"/>
                </a:lnTo>
                <a:lnTo>
                  <a:pt x="677" y="894"/>
                </a:lnTo>
                <a:lnTo>
                  <a:pt x="729" y="865"/>
                </a:lnTo>
                <a:lnTo>
                  <a:pt x="777" y="831"/>
                </a:lnTo>
                <a:lnTo>
                  <a:pt x="820" y="791"/>
                </a:lnTo>
                <a:lnTo>
                  <a:pt x="858" y="744"/>
                </a:lnTo>
                <a:lnTo>
                  <a:pt x="889" y="694"/>
                </a:lnTo>
                <a:lnTo>
                  <a:pt x="915" y="641"/>
                </a:lnTo>
                <a:lnTo>
                  <a:pt x="934" y="584"/>
                </a:lnTo>
                <a:lnTo>
                  <a:pt x="944" y="527"/>
                </a:lnTo>
                <a:lnTo>
                  <a:pt x="948" y="469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82"/>
          <p:cNvSpPr/>
          <p:nvPr/>
        </p:nvSpPr>
        <p:spPr>
          <a:xfrm>
            <a:off x="6553200" y="4322763"/>
            <a:ext cx="1392238" cy="1382712"/>
          </a:xfrm>
          <a:custGeom>
            <a:rect b="b" l="l" r="r" t="t"/>
            <a:pathLst>
              <a:path extrusionOk="0" h="871" w="877">
                <a:moveTo>
                  <a:pt x="876" y="434"/>
                </a:moveTo>
                <a:lnTo>
                  <a:pt x="872" y="378"/>
                </a:lnTo>
                <a:lnTo>
                  <a:pt x="861" y="322"/>
                </a:lnTo>
                <a:lnTo>
                  <a:pt x="843" y="269"/>
                </a:lnTo>
                <a:lnTo>
                  <a:pt x="817" y="217"/>
                </a:lnTo>
                <a:lnTo>
                  <a:pt x="786" y="170"/>
                </a:lnTo>
                <a:lnTo>
                  <a:pt x="748" y="127"/>
                </a:lnTo>
                <a:lnTo>
                  <a:pt x="705" y="89"/>
                </a:lnTo>
                <a:lnTo>
                  <a:pt x="657" y="58"/>
                </a:lnTo>
                <a:lnTo>
                  <a:pt x="605" y="33"/>
                </a:lnTo>
                <a:lnTo>
                  <a:pt x="552" y="15"/>
                </a:lnTo>
                <a:lnTo>
                  <a:pt x="496" y="3"/>
                </a:lnTo>
                <a:lnTo>
                  <a:pt x="438" y="0"/>
                </a:lnTo>
                <a:lnTo>
                  <a:pt x="382" y="3"/>
                </a:lnTo>
                <a:lnTo>
                  <a:pt x="326" y="14"/>
                </a:lnTo>
                <a:lnTo>
                  <a:pt x="272" y="32"/>
                </a:lnTo>
                <a:lnTo>
                  <a:pt x="220" y="57"/>
                </a:lnTo>
                <a:lnTo>
                  <a:pt x="172" y="89"/>
                </a:lnTo>
                <a:lnTo>
                  <a:pt x="130" y="126"/>
                </a:lnTo>
                <a:lnTo>
                  <a:pt x="91" y="169"/>
                </a:lnTo>
                <a:lnTo>
                  <a:pt x="60" y="216"/>
                </a:lnTo>
                <a:lnTo>
                  <a:pt x="34" y="267"/>
                </a:lnTo>
                <a:lnTo>
                  <a:pt x="15" y="320"/>
                </a:lnTo>
                <a:lnTo>
                  <a:pt x="4" y="376"/>
                </a:lnTo>
                <a:lnTo>
                  <a:pt x="0" y="433"/>
                </a:lnTo>
                <a:lnTo>
                  <a:pt x="3" y="490"/>
                </a:lnTo>
                <a:lnTo>
                  <a:pt x="14" y="545"/>
                </a:lnTo>
                <a:lnTo>
                  <a:pt x="33" y="600"/>
                </a:lnTo>
                <a:lnTo>
                  <a:pt x="58" y="651"/>
                </a:lnTo>
                <a:lnTo>
                  <a:pt x="90" y="698"/>
                </a:lnTo>
                <a:lnTo>
                  <a:pt x="127" y="740"/>
                </a:lnTo>
                <a:lnTo>
                  <a:pt x="171" y="778"/>
                </a:lnTo>
                <a:lnTo>
                  <a:pt x="218" y="810"/>
                </a:lnTo>
                <a:lnTo>
                  <a:pt x="269" y="835"/>
                </a:lnTo>
                <a:lnTo>
                  <a:pt x="322" y="854"/>
                </a:lnTo>
                <a:lnTo>
                  <a:pt x="378" y="865"/>
                </a:lnTo>
                <a:lnTo>
                  <a:pt x="436" y="870"/>
                </a:lnTo>
                <a:lnTo>
                  <a:pt x="493" y="865"/>
                </a:lnTo>
                <a:lnTo>
                  <a:pt x="550" y="855"/>
                </a:lnTo>
                <a:lnTo>
                  <a:pt x="603" y="837"/>
                </a:lnTo>
                <a:lnTo>
                  <a:pt x="655" y="813"/>
                </a:lnTo>
                <a:lnTo>
                  <a:pt x="703" y="781"/>
                </a:lnTo>
                <a:lnTo>
                  <a:pt x="746" y="744"/>
                </a:lnTo>
                <a:lnTo>
                  <a:pt x="784" y="702"/>
                </a:lnTo>
                <a:lnTo>
                  <a:pt x="816" y="654"/>
                </a:lnTo>
                <a:lnTo>
                  <a:pt x="842" y="604"/>
                </a:lnTo>
                <a:lnTo>
                  <a:pt x="861" y="549"/>
                </a:lnTo>
                <a:lnTo>
                  <a:pt x="871" y="494"/>
                </a:lnTo>
                <a:lnTo>
                  <a:pt x="876" y="436"/>
                </a:lnTo>
                <a:lnTo>
                  <a:pt x="876" y="434"/>
                </a:lnTo>
              </a:path>
            </a:pathLst>
          </a:custGeom>
          <a:solidFill>
            <a:srgbClr val="CECECE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6" name="Google Shape;1866;p82"/>
          <p:cNvCxnSpPr/>
          <p:nvPr/>
        </p:nvCxnSpPr>
        <p:spPr>
          <a:xfrm>
            <a:off x="7250113" y="4354513"/>
            <a:ext cx="0" cy="9525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7" name="Google Shape;1867;p82"/>
          <p:cNvCxnSpPr/>
          <p:nvPr/>
        </p:nvCxnSpPr>
        <p:spPr>
          <a:xfrm flipH="1">
            <a:off x="7521575" y="4427538"/>
            <a:ext cx="23813" cy="11112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82"/>
          <p:cNvCxnSpPr/>
          <p:nvPr/>
        </p:nvCxnSpPr>
        <p:spPr>
          <a:xfrm flipH="1">
            <a:off x="7780338" y="4652963"/>
            <a:ext cx="30162" cy="1587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9" name="Google Shape;1869;p82"/>
          <p:cNvCxnSpPr/>
          <p:nvPr/>
        </p:nvCxnSpPr>
        <p:spPr>
          <a:xfrm rot="10800000">
            <a:off x="7886700" y="5024438"/>
            <a:ext cx="36513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82"/>
          <p:cNvCxnSpPr/>
          <p:nvPr/>
        </p:nvCxnSpPr>
        <p:spPr>
          <a:xfrm>
            <a:off x="7793038" y="5387975"/>
            <a:ext cx="9525" cy="9525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1" name="Google Shape;1871;p82"/>
          <p:cNvCxnSpPr/>
          <p:nvPr/>
        </p:nvCxnSpPr>
        <p:spPr>
          <a:xfrm>
            <a:off x="7527925" y="5594350"/>
            <a:ext cx="11113" cy="7938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2" name="Google Shape;1872;p82"/>
          <p:cNvCxnSpPr/>
          <p:nvPr/>
        </p:nvCxnSpPr>
        <p:spPr>
          <a:xfrm>
            <a:off x="7248525" y="5659438"/>
            <a:ext cx="0" cy="9525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3" name="Google Shape;1873;p82"/>
          <p:cNvCxnSpPr/>
          <p:nvPr/>
        </p:nvCxnSpPr>
        <p:spPr>
          <a:xfrm flipH="1">
            <a:off x="6956425" y="5589588"/>
            <a:ext cx="23813" cy="9525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4" name="Google Shape;1874;p82"/>
          <p:cNvCxnSpPr/>
          <p:nvPr/>
        </p:nvCxnSpPr>
        <p:spPr>
          <a:xfrm flipH="1">
            <a:off x="6678613" y="5364163"/>
            <a:ext cx="30162" cy="9525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5" name="Google Shape;1875;p82"/>
          <p:cNvCxnSpPr/>
          <p:nvPr/>
        </p:nvCxnSpPr>
        <p:spPr>
          <a:xfrm>
            <a:off x="6580188" y="5024438"/>
            <a:ext cx="3175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82"/>
          <p:cNvCxnSpPr/>
          <p:nvPr/>
        </p:nvCxnSpPr>
        <p:spPr>
          <a:xfrm>
            <a:off x="6686550" y="4654550"/>
            <a:ext cx="3175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7" name="Google Shape;1877;p82"/>
          <p:cNvCxnSpPr/>
          <p:nvPr/>
        </p:nvCxnSpPr>
        <p:spPr>
          <a:xfrm>
            <a:off x="6902450" y="4438650"/>
            <a:ext cx="1588" cy="9525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8" name="Google Shape;1878;p82"/>
          <p:cNvCxnSpPr/>
          <p:nvPr/>
        </p:nvCxnSpPr>
        <p:spPr>
          <a:xfrm>
            <a:off x="7261225" y="4627563"/>
            <a:ext cx="0" cy="219075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9" name="Google Shape;1879;p82"/>
          <p:cNvSpPr/>
          <p:nvPr/>
        </p:nvSpPr>
        <p:spPr>
          <a:xfrm>
            <a:off x="7864475" y="3994150"/>
            <a:ext cx="355600" cy="307975"/>
          </a:xfrm>
          <a:custGeom>
            <a:rect b="b" l="l" r="r" t="t"/>
            <a:pathLst>
              <a:path extrusionOk="0" h="194" w="224">
                <a:moveTo>
                  <a:pt x="0" y="0"/>
                </a:moveTo>
                <a:lnTo>
                  <a:pt x="47" y="45"/>
                </a:lnTo>
                <a:lnTo>
                  <a:pt x="84" y="103"/>
                </a:lnTo>
                <a:lnTo>
                  <a:pt x="216" y="193"/>
                </a:lnTo>
                <a:lnTo>
                  <a:pt x="223" y="182"/>
                </a:lnTo>
                <a:lnTo>
                  <a:pt x="223" y="168"/>
                </a:lnTo>
                <a:lnTo>
                  <a:pt x="221" y="168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82"/>
          <p:cNvSpPr/>
          <p:nvPr/>
        </p:nvSpPr>
        <p:spPr>
          <a:xfrm>
            <a:off x="7067550" y="4605338"/>
            <a:ext cx="388938" cy="385762"/>
          </a:xfrm>
          <a:custGeom>
            <a:rect b="b" l="l" r="r" t="t"/>
            <a:pathLst>
              <a:path extrusionOk="0" h="243" w="245">
                <a:moveTo>
                  <a:pt x="244" y="121"/>
                </a:moveTo>
                <a:lnTo>
                  <a:pt x="241" y="97"/>
                </a:lnTo>
                <a:lnTo>
                  <a:pt x="234" y="73"/>
                </a:lnTo>
                <a:lnTo>
                  <a:pt x="222" y="51"/>
                </a:lnTo>
                <a:lnTo>
                  <a:pt x="206" y="32"/>
                </a:lnTo>
                <a:lnTo>
                  <a:pt x="186" y="18"/>
                </a:lnTo>
                <a:lnTo>
                  <a:pt x="163" y="7"/>
                </a:lnTo>
                <a:lnTo>
                  <a:pt x="140" y="1"/>
                </a:lnTo>
                <a:lnTo>
                  <a:pt x="115" y="0"/>
                </a:lnTo>
                <a:lnTo>
                  <a:pt x="90" y="4"/>
                </a:lnTo>
                <a:lnTo>
                  <a:pt x="67" y="13"/>
                </a:lnTo>
                <a:lnTo>
                  <a:pt x="46" y="26"/>
                </a:lnTo>
                <a:lnTo>
                  <a:pt x="29" y="43"/>
                </a:lnTo>
                <a:lnTo>
                  <a:pt x="14" y="64"/>
                </a:lnTo>
                <a:lnTo>
                  <a:pt x="5" y="87"/>
                </a:lnTo>
                <a:lnTo>
                  <a:pt x="0" y="110"/>
                </a:lnTo>
                <a:lnTo>
                  <a:pt x="1" y="135"/>
                </a:lnTo>
                <a:lnTo>
                  <a:pt x="6" y="159"/>
                </a:lnTo>
                <a:lnTo>
                  <a:pt x="16" y="181"/>
                </a:lnTo>
                <a:lnTo>
                  <a:pt x="30" y="202"/>
                </a:lnTo>
                <a:lnTo>
                  <a:pt x="49" y="218"/>
                </a:lnTo>
                <a:lnTo>
                  <a:pt x="70" y="231"/>
                </a:lnTo>
                <a:lnTo>
                  <a:pt x="93" y="239"/>
                </a:lnTo>
                <a:lnTo>
                  <a:pt x="118" y="242"/>
                </a:lnTo>
                <a:lnTo>
                  <a:pt x="143" y="240"/>
                </a:lnTo>
                <a:lnTo>
                  <a:pt x="167" y="233"/>
                </a:lnTo>
                <a:lnTo>
                  <a:pt x="189" y="223"/>
                </a:lnTo>
                <a:lnTo>
                  <a:pt x="208" y="207"/>
                </a:lnTo>
                <a:lnTo>
                  <a:pt x="224" y="187"/>
                </a:lnTo>
                <a:lnTo>
                  <a:pt x="236" y="166"/>
                </a:lnTo>
                <a:lnTo>
                  <a:pt x="242" y="142"/>
                </a:lnTo>
                <a:lnTo>
                  <a:pt x="244" y="121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82"/>
          <p:cNvSpPr/>
          <p:nvPr/>
        </p:nvSpPr>
        <p:spPr>
          <a:xfrm>
            <a:off x="7235825" y="4772025"/>
            <a:ext cx="52388" cy="52388"/>
          </a:xfrm>
          <a:custGeom>
            <a:rect b="b" l="l" r="r" t="t"/>
            <a:pathLst>
              <a:path extrusionOk="0" h="33" w="33">
                <a:moveTo>
                  <a:pt x="32" y="16"/>
                </a:moveTo>
                <a:lnTo>
                  <a:pt x="30" y="8"/>
                </a:lnTo>
                <a:lnTo>
                  <a:pt x="24" y="2"/>
                </a:lnTo>
                <a:lnTo>
                  <a:pt x="16" y="0"/>
                </a:lnTo>
                <a:lnTo>
                  <a:pt x="8" y="2"/>
                </a:lnTo>
                <a:lnTo>
                  <a:pt x="2" y="8"/>
                </a:lnTo>
                <a:lnTo>
                  <a:pt x="0" y="16"/>
                </a:lnTo>
                <a:lnTo>
                  <a:pt x="2" y="24"/>
                </a:lnTo>
                <a:lnTo>
                  <a:pt x="8" y="30"/>
                </a:lnTo>
                <a:lnTo>
                  <a:pt x="16" y="32"/>
                </a:lnTo>
                <a:lnTo>
                  <a:pt x="24" y="30"/>
                </a:lnTo>
                <a:lnTo>
                  <a:pt x="30" y="24"/>
                </a:lnTo>
                <a:lnTo>
                  <a:pt x="32" y="16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82"/>
          <p:cNvSpPr/>
          <p:nvPr/>
        </p:nvSpPr>
        <p:spPr>
          <a:xfrm>
            <a:off x="7210425" y="4991100"/>
            <a:ext cx="77788" cy="77788"/>
          </a:xfrm>
          <a:custGeom>
            <a:rect b="b" l="l" r="r" t="t"/>
            <a:pathLst>
              <a:path extrusionOk="0" h="49" w="49">
                <a:moveTo>
                  <a:pt x="48" y="24"/>
                </a:moveTo>
                <a:lnTo>
                  <a:pt x="45" y="13"/>
                </a:lnTo>
                <a:lnTo>
                  <a:pt x="38" y="4"/>
                </a:lnTo>
                <a:lnTo>
                  <a:pt x="28" y="0"/>
                </a:lnTo>
                <a:lnTo>
                  <a:pt x="17" y="1"/>
                </a:lnTo>
                <a:lnTo>
                  <a:pt x="8" y="6"/>
                </a:lnTo>
                <a:lnTo>
                  <a:pt x="1" y="15"/>
                </a:lnTo>
                <a:lnTo>
                  <a:pt x="0" y="26"/>
                </a:lnTo>
                <a:lnTo>
                  <a:pt x="3" y="36"/>
                </a:lnTo>
                <a:lnTo>
                  <a:pt x="11" y="44"/>
                </a:lnTo>
                <a:lnTo>
                  <a:pt x="22" y="48"/>
                </a:lnTo>
                <a:lnTo>
                  <a:pt x="32" y="46"/>
                </a:lnTo>
                <a:lnTo>
                  <a:pt x="42" y="40"/>
                </a:lnTo>
                <a:lnTo>
                  <a:pt x="47" y="30"/>
                </a:lnTo>
                <a:lnTo>
                  <a:pt x="48" y="24"/>
                </a:lnTo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82"/>
          <p:cNvSpPr/>
          <p:nvPr/>
        </p:nvSpPr>
        <p:spPr>
          <a:xfrm>
            <a:off x="7181850" y="4471988"/>
            <a:ext cx="276225" cy="700087"/>
          </a:xfrm>
          <a:custGeom>
            <a:rect b="b" l="l" r="r" t="t"/>
            <a:pathLst>
              <a:path extrusionOk="0" h="441" w="174">
                <a:moveTo>
                  <a:pt x="0" y="433"/>
                </a:moveTo>
                <a:lnTo>
                  <a:pt x="173" y="0"/>
                </a:lnTo>
                <a:lnTo>
                  <a:pt x="21" y="440"/>
                </a:lnTo>
                <a:lnTo>
                  <a:pt x="0" y="433"/>
                </a:lnTo>
              </a:path>
            </a:pathLst>
          </a:custGeom>
          <a:solidFill>
            <a:srgbClr val="000000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83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 Solution*</a:t>
            </a:r>
            <a:endParaRPr/>
          </a:p>
        </p:txBody>
      </p:sp>
      <p:sp>
        <p:nvSpPr>
          <p:cNvPr id="1893" name="Google Shape;1893;p83"/>
          <p:cNvSpPr txBox="1"/>
          <p:nvPr>
            <p:ph idx="1" type="body"/>
          </p:nvPr>
        </p:nvSpPr>
        <p:spPr>
          <a:xfrm>
            <a:off x="717550" y="1778000"/>
            <a:ext cx="8043863" cy="4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lang="en-US" sz="2800"/>
              <a:t>X = 3.7</a:t>
            </a:r>
            <a:endParaRPr/>
          </a:p>
          <a:p>
            <a:pPr indent="-571500" lvl="0" marL="571500" rtl="0" algn="l">
              <a:spcBef>
                <a:spcPts val="1260"/>
              </a:spcBef>
              <a:spcAft>
                <a:spcPts val="0"/>
              </a:spcAft>
              <a:buNone/>
            </a:pPr>
            <a:r>
              <a:rPr b="1" lang="en-US" sz="2800"/>
              <a:t>  </a:t>
            </a:r>
            <a:r>
              <a:rPr b="1" i="1" lang="en-US" sz="2800"/>
              <a:t>S</a:t>
            </a:r>
            <a:r>
              <a:rPr b="1" lang="en-US" sz="2800"/>
              <a:t> = 3.8987 </a:t>
            </a:r>
            <a:endParaRPr/>
          </a:p>
          <a:p>
            <a:pPr indent="-571500" lvl="0" marL="571500" rtl="0" algn="l">
              <a:spcBef>
                <a:spcPts val="1260"/>
              </a:spcBef>
              <a:spcAft>
                <a:spcPts val="0"/>
              </a:spcAft>
              <a:buNone/>
            </a:pPr>
            <a:r>
              <a:rPr b="1" lang="en-US" sz="2800"/>
              <a:t>  </a:t>
            </a:r>
            <a:r>
              <a:rPr b="1" i="1" lang="en-US" sz="2800"/>
              <a:t>n</a:t>
            </a:r>
            <a:r>
              <a:rPr b="1" lang="en-US" sz="2800"/>
              <a:t> = 6,   df  =  </a:t>
            </a:r>
            <a:r>
              <a:rPr b="1" i="1" lang="en-US" sz="2800"/>
              <a:t>n</a:t>
            </a:r>
            <a:r>
              <a:rPr b="1" lang="en-US" sz="2800"/>
              <a:t> - 1  =  6 - 1  = 5</a:t>
            </a:r>
            <a:endParaRPr/>
          </a:p>
          <a:p>
            <a:pPr indent="-571500" lvl="0" marL="571500" rtl="0" algn="l">
              <a:spcBef>
                <a:spcPts val="1260"/>
              </a:spcBef>
              <a:spcAft>
                <a:spcPts val="0"/>
              </a:spcAft>
              <a:buNone/>
            </a:pPr>
            <a:r>
              <a:rPr b="1" i="1" lang="en-US" sz="2800"/>
              <a:t>  S</a:t>
            </a:r>
            <a:r>
              <a:rPr b="1" lang="en-US" sz="2800"/>
              <a:t> / </a:t>
            </a:r>
            <a:r>
              <a:rPr b="1"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√</a:t>
            </a:r>
            <a:r>
              <a:rPr b="1" i="1" lang="en-US" sz="2800"/>
              <a:t>n</a:t>
            </a:r>
            <a:r>
              <a:rPr b="1" lang="en-US" sz="2800"/>
              <a:t>  =  3.8987 / </a:t>
            </a:r>
            <a:r>
              <a:rPr b="1"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√</a:t>
            </a:r>
            <a:r>
              <a:rPr b="1" lang="en-US" sz="2800"/>
              <a:t>6   =  1.592</a:t>
            </a:r>
            <a:endParaRPr/>
          </a:p>
          <a:p>
            <a:pPr indent="-571500" lvl="0" marL="571500" rtl="0" algn="l">
              <a:spcBef>
                <a:spcPts val="1260"/>
              </a:spcBef>
              <a:spcAft>
                <a:spcPts val="0"/>
              </a:spcAft>
              <a:buNone/>
            </a:pPr>
            <a:r>
              <a:rPr b="1" lang="en-US" sz="2800"/>
              <a:t>  t</a:t>
            </a:r>
            <a:r>
              <a:rPr b="1" baseline="-25000" lang="en-US" sz="2800"/>
              <a:t>.05,5</a:t>
            </a:r>
            <a:r>
              <a:rPr b="1" lang="en-US" sz="2800"/>
              <a:t> = 2.0150</a:t>
            </a:r>
            <a:endParaRPr/>
          </a:p>
          <a:p>
            <a:pPr indent="-571500" lvl="0" marL="571500" rtl="0" algn="l">
              <a:spcBef>
                <a:spcPts val="1260"/>
              </a:spcBef>
              <a:spcAft>
                <a:spcPts val="0"/>
              </a:spcAft>
              <a:buNone/>
            </a:pPr>
            <a:r>
              <a:rPr b="1" lang="en-US" sz="2800"/>
              <a:t>  3.7 - (2.015)(1.592) </a:t>
            </a:r>
            <a:r>
              <a:rPr b="1"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≤   μ  ≤ </a:t>
            </a:r>
            <a:r>
              <a:rPr b="1" lang="en-US" sz="2800"/>
              <a:t>3.7 + (2.015)(1.592) </a:t>
            </a:r>
            <a:endParaRPr/>
          </a:p>
          <a:p>
            <a:pPr indent="-571500" lvl="0" marL="571500" rtl="0" algn="l">
              <a:spcBef>
                <a:spcPts val="1260"/>
              </a:spcBef>
              <a:spcAft>
                <a:spcPts val="0"/>
              </a:spcAft>
              <a:buNone/>
            </a:pPr>
            <a:r>
              <a:rPr b="1" lang="en-US" sz="2800"/>
              <a:t>  0.492 </a:t>
            </a:r>
            <a:r>
              <a:rPr b="1"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≤   μ  ≤</a:t>
            </a:r>
            <a:r>
              <a:rPr b="1" lang="en-US" sz="2800"/>
              <a:t> 6.908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84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899" name="Google Shape;1899;p84"/>
          <p:cNvSpPr txBox="1"/>
          <p:nvPr>
            <p:ph idx="1" type="body"/>
          </p:nvPr>
        </p:nvSpPr>
        <p:spPr>
          <a:xfrm>
            <a:off x="609600" y="1981200"/>
            <a:ext cx="83264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	Stated What Is Estimated</a:t>
            </a:r>
            <a:endParaRPr/>
          </a:p>
          <a:p>
            <a:pPr indent="-571500" lvl="0" marL="571500" rtl="0" algn="l">
              <a:spcBef>
                <a:spcPts val="1280"/>
              </a:spcBef>
              <a:spcAft>
                <a:spcPts val="0"/>
              </a:spcAft>
              <a:buNone/>
            </a:pPr>
            <a:r>
              <a:rPr lang="en-US"/>
              <a:t>2.	Distinguished Point &amp; Interval Estimates</a:t>
            </a:r>
            <a:endParaRPr/>
          </a:p>
          <a:p>
            <a:pPr indent="-571500" lvl="0" marL="571500" rtl="0" algn="l">
              <a:spcBef>
                <a:spcPts val="1280"/>
              </a:spcBef>
              <a:spcAft>
                <a:spcPts val="0"/>
              </a:spcAft>
              <a:buNone/>
            </a:pPr>
            <a:r>
              <a:rPr lang="en-US"/>
              <a:t>3.	Explained Interval Estimates</a:t>
            </a:r>
            <a:endParaRPr/>
          </a:p>
          <a:p>
            <a:pPr indent="-571500" lvl="0" marL="571500" rtl="0" algn="l">
              <a:spcBef>
                <a:spcPts val="1280"/>
              </a:spcBef>
              <a:spcAft>
                <a:spcPts val="0"/>
              </a:spcAft>
              <a:buNone/>
            </a:pPr>
            <a:r>
              <a:rPr lang="en-US"/>
              <a:t>4.	Computed Confidence Interval Estimates for Population Mean &amp; Proportion</a:t>
            </a:r>
            <a:endParaRPr/>
          </a:p>
          <a:p>
            <a:pPr indent="-571500" lvl="0" marL="571500" rtl="0" algn="l">
              <a:spcBef>
                <a:spcPts val="1280"/>
              </a:spcBef>
              <a:spcAft>
                <a:spcPts val="0"/>
              </a:spcAft>
              <a:buNone/>
            </a:pPr>
            <a:r>
              <a:rPr lang="en-US"/>
              <a:t>5.	Computed Sample Size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/>
          <p:nvPr/>
        </p:nvSpPr>
        <p:spPr>
          <a:xfrm>
            <a:off x="306388" y="2492375"/>
            <a:ext cx="3021012" cy="3417888"/>
          </a:xfrm>
          <a:custGeom>
            <a:rect b="b" l="l" r="r" t="t"/>
            <a:pathLst>
              <a:path extrusionOk="0" h="2153" w="1903">
                <a:moveTo>
                  <a:pt x="540" y="93"/>
                </a:moveTo>
                <a:lnTo>
                  <a:pt x="473" y="117"/>
                </a:lnTo>
                <a:lnTo>
                  <a:pt x="409" y="147"/>
                </a:lnTo>
                <a:lnTo>
                  <a:pt x="349" y="184"/>
                </a:lnTo>
                <a:lnTo>
                  <a:pt x="289" y="224"/>
                </a:lnTo>
                <a:lnTo>
                  <a:pt x="237" y="269"/>
                </a:lnTo>
                <a:lnTo>
                  <a:pt x="188" y="319"/>
                </a:lnTo>
                <a:lnTo>
                  <a:pt x="145" y="372"/>
                </a:lnTo>
                <a:lnTo>
                  <a:pt x="105" y="431"/>
                </a:lnTo>
                <a:lnTo>
                  <a:pt x="72" y="490"/>
                </a:lnTo>
                <a:lnTo>
                  <a:pt x="44" y="553"/>
                </a:lnTo>
                <a:lnTo>
                  <a:pt x="23" y="619"/>
                </a:lnTo>
                <a:lnTo>
                  <a:pt x="8" y="685"/>
                </a:lnTo>
                <a:lnTo>
                  <a:pt x="0" y="752"/>
                </a:lnTo>
                <a:lnTo>
                  <a:pt x="0" y="820"/>
                </a:lnTo>
                <a:lnTo>
                  <a:pt x="3" y="885"/>
                </a:lnTo>
                <a:lnTo>
                  <a:pt x="15" y="951"/>
                </a:lnTo>
                <a:lnTo>
                  <a:pt x="35" y="1018"/>
                </a:lnTo>
                <a:lnTo>
                  <a:pt x="60" y="1091"/>
                </a:lnTo>
                <a:lnTo>
                  <a:pt x="82" y="1168"/>
                </a:lnTo>
                <a:lnTo>
                  <a:pt x="107" y="1240"/>
                </a:lnTo>
                <a:lnTo>
                  <a:pt x="129" y="1311"/>
                </a:lnTo>
                <a:lnTo>
                  <a:pt x="151" y="1379"/>
                </a:lnTo>
                <a:lnTo>
                  <a:pt x="172" y="1444"/>
                </a:lnTo>
                <a:lnTo>
                  <a:pt x="188" y="1506"/>
                </a:lnTo>
                <a:lnTo>
                  <a:pt x="206" y="1564"/>
                </a:lnTo>
                <a:lnTo>
                  <a:pt x="220" y="1613"/>
                </a:lnTo>
                <a:lnTo>
                  <a:pt x="234" y="1659"/>
                </a:lnTo>
                <a:lnTo>
                  <a:pt x="244" y="1697"/>
                </a:lnTo>
                <a:lnTo>
                  <a:pt x="251" y="1732"/>
                </a:lnTo>
                <a:lnTo>
                  <a:pt x="257" y="1757"/>
                </a:lnTo>
                <a:lnTo>
                  <a:pt x="261" y="1778"/>
                </a:lnTo>
                <a:lnTo>
                  <a:pt x="262" y="1788"/>
                </a:lnTo>
                <a:lnTo>
                  <a:pt x="260" y="1796"/>
                </a:lnTo>
                <a:lnTo>
                  <a:pt x="279" y="1843"/>
                </a:lnTo>
                <a:lnTo>
                  <a:pt x="304" y="1890"/>
                </a:lnTo>
                <a:lnTo>
                  <a:pt x="333" y="1932"/>
                </a:lnTo>
                <a:lnTo>
                  <a:pt x="370" y="1971"/>
                </a:lnTo>
                <a:lnTo>
                  <a:pt x="413" y="2011"/>
                </a:lnTo>
                <a:lnTo>
                  <a:pt x="461" y="2045"/>
                </a:lnTo>
                <a:lnTo>
                  <a:pt x="511" y="2072"/>
                </a:lnTo>
                <a:lnTo>
                  <a:pt x="563" y="2096"/>
                </a:lnTo>
                <a:lnTo>
                  <a:pt x="622" y="2119"/>
                </a:lnTo>
                <a:lnTo>
                  <a:pt x="682" y="2135"/>
                </a:lnTo>
                <a:lnTo>
                  <a:pt x="746" y="2145"/>
                </a:lnTo>
                <a:lnTo>
                  <a:pt x="810" y="2152"/>
                </a:lnTo>
                <a:lnTo>
                  <a:pt x="876" y="2150"/>
                </a:lnTo>
                <a:lnTo>
                  <a:pt x="944" y="2149"/>
                </a:lnTo>
                <a:lnTo>
                  <a:pt x="1011" y="2139"/>
                </a:lnTo>
                <a:lnTo>
                  <a:pt x="1077" y="2127"/>
                </a:lnTo>
                <a:lnTo>
                  <a:pt x="1143" y="2109"/>
                </a:lnTo>
                <a:lnTo>
                  <a:pt x="1211" y="2084"/>
                </a:lnTo>
                <a:lnTo>
                  <a:pt x="1280" y="2056"/>
                </a:lnTo>
                <a:lnTo>
                  <a:pt x="1342" y="2026"/>
                </a:lnTo>
                <a:lnTo>
                  <a:pt x="1406" y="1992"/>
                </a:lnTo>
                <a:lnTo>
                  <a:pt x="1465" y="1960"/>
                </a:lnTo>
                <a:lnTo>
                  <a:pt x="1522" y="1919"/>
                </a:lnTo>
                <a:lnTo>
                  <a:pt x="1573" y="1880"/>
                </a:lnTo>
                <a:lnTo>
                  <a:pt x="1621" y="1837"/>
                </a:lnTo>
                <a:lnTo>
                  <a:pt x="1664" y="1794"/>
                </a:lnTo>
                <a:lnTo>
                  <a:pt x="1700" y="1751"/>
                </a:lnTo>
                <a:lnTo>
                  <a:pt x="1732" y="1705"/>
                </a:lnTo>
                <a:lnTo>
                  <a:pt x="1757" y="1659"/>
                </a:lnTo>
                <a:lnTo>
                  <a:pt x="1777" y="1613"/>
                </a:lnTo>
                <a:lnTo>
                  <a:pt x="1792" y="1567"/>
                </a:lnTo>
                <a:lnTo>
                  <a:pt x="1798" y="1522"/>
                </a:lnTo>
                <a:lnTo>
                  <a:pt x="1799" y="1479"/>
                </a:lnTo>
                <a:lnTo>
                  <a:pt x="1797" y="1437"/>
                </a:lnTo>
                <a:lnTo>
                  <a:pt x="1788" y="1396"/>
                </a:lnTo>
                <a:lnTo>
                  <a:pt x="1767" y="1329"/>
                </a:lnTo>
                <a:lnTo>
                  <a:pt x="1752" y="1264"/>
                </a:lnTo>
                <a:lnTo>
                  <a:pt x="1739" y="1199"/>
                </a:lnTo>
                <a:lnTo>
                  <a:pt x="1731" y="1136"/>
                </a:lnTo>
                <a:lnTo>
                  <a:pt x="1728" y="1076"/>
                </a:lnTo>
                <a:lnTo>
                  <a:pt x="1730" y="1019"/>
                </a:lnTo>
                <a:lnTo>
                  <a:pt x="1735" y="968"/>
                </a:lnTo>
                <a:lnTo>
                  <a:pt x="1745" y="920"/>
                </a:lnTo>
                <a:lnTo>
                  <a:pt x="1761" y="879"/>
                </a:lnTo>
                <a:lnTo>
                  <a:pt x="1778" y="842"/>
                </a:lnTo>
                <a:lnTo>
                  <a:pt x="1800" y="813"/>
                </a:lnTo>
                <a:lnTo>
                  <a:pt x="1824" y="791"/>
                </a:lnTo>
                <a:lnTo>
                  <a:pt x="1853" y="780"/>
                </a:lnTo>
                <a:lnTo>
                  <a:pt x="1868" y="770"/>
                </a:lnTo>
                <a:lnTo>
                  <a:pt x="1883" y="754"/>
                </a:lnTo>
                <a:lnTo>
                  <a:pt x="1893" y="730"/>
                </a:lnTo>
                <a:lnTo>
                  <a:pt x="1899" y="699"/>
                </a:lnTo>
                <a:lnTo>
                  <a:pt x="1901" y="664"/>
                </a:lnTo>
                <a:lnTo>
                  <a:pt x="1902" y="618"/>
                </a:lnTo>
                <a:lnTo>
                  <a:pt x="1897" y="570"/>
                </a:lnTo>
                <a:lnTo>
                  <a:pt x="1890" y="521"/>
                </a:lnTo>
                <a:lnTo>
                  <a:pt x="1880" y="467"/>
                </a:lnTo>
                <a:lnTo>
                  <a:pt x="1864" y="413"/>
                </a:lnTo>
                <a:lnTo>
                  <a:pt x="1848" y="355"/>
                </a:lnTo>
                <a:lnTo>
                  <a:pt x="1829" y="313"/>
                </a:lnTo>
                <a:lnTo>
                  <a:pt x="1806" y="269"/>
                </a:lnTo>
                <a:lnTo>
                  <a:pt x="1773" y="229"/>
                </a:lnTo>
                <a:lnTo>
                  <a:pt x="1739" y="192"/>
                </a:lnTo>
                <a:lnTo>
                  <a:pt x="1697" y="156"/>
                </a:lnTo>
                <a:lnTo>
                  <a:pt x="1650" y="125"/>
                </a:lnTo>
                <a:lnTo>
                  <a:pt x="1598" y="97"/>
                </a:lnTo>
                <a:lnTo>
                  <a:pt x="1540" y="74"/>
                </a:lnTo>
                <a:lnTo>
                  <a:pt x="1479" y="50"/>
                </a:lnTo>
                <a:lnTo>
                  <a:pt x="1415" y="33"/>
                </a:lnTo>
                <a:lnTo>
                  <a:pt x="1345" y="20"/>
                </a:lnTo>
                <a:lnTo>
                  <a:pt x="1272" y="8"/>
                </a:lnTo>
                <a:lnTo>
                  <a:pt x="1195" y="2"/>
                </a:lnTo>
                <a:lnTo>
                  <a:pt x="1119" y="0"/>
                </a:lnTo>
                <a:lnTo>
                  <a:pt x="1039" y="4"/>
                </a:lnTo>
                <a:lnTo>
                  <a:pt x="956" y="8"/>
                </a:lnTo>
                <a:lnTo>
                  <a:pt x="875" y="17"/>
                </a:lnTo>
                <a:lnTo>
                  <a:pt x="791" y="33"/>
                </a:lnTo>
                <a:lnTo>
                  <a:pt x="706" y="48"/>
                </a:lnTo>
                <a:lnTo>
                  <a:pt x="623" y="69"/>
                </a:lnTo>
                <a:lnTo>
                  <a:pt x="540" y="93"/>
                </a:lnTo>
              </a:path>
            </a:pathLst>
          </a:custGeom>
          <a:solidFill>
            <a:schemeClr val="folHlink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6635750" y="2193925"/>
            <a:ext cx="2197100" cy="1513417"/>
          </a:xfrm>
          <a:prstGeom prst="wedgeRoundRectCallout">
            <a:avLst>
              <a:gd fmla="val -36306" name="adj1"/>
              <a:gd fmla="val 66667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9"/>
          <p:cNvSpPr txBox="1"/>
          <p:nvPr>
            <p:ph type="title"/>
          </p:nvPr>
        </p:nvSpPr>
        <p:spPr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 Process</a:t>
            </a:r>
            <a:endParaRPr/>
          </a:p>
        </p:txBody>
      </p:sp>
      <p:sp>
        <p:nvSpPr>
          <p:cNvPr id="298" name="Google Shape;298;p9"/>
          <p:cNvSpPr/>
          <p:nvPr/>
        </p:nvSpPr>
        <p:spPr>
          <a:xfrm>
            <a:off x="915988" y="2817813"/>
            <a:ext cx="2054225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Mean, </a:t>
            </a:r>
            <a:r>
              <a:rPr b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is unknown</a:t>
            </a:r>
            <a:endParaRPr/>
          </a:p>
        </p:txBody>
      </p:sp>
      <p:sp>
        <p:nvSpPr>
          <p:cNvPr id="299" name="Google Shape;299;p9"/>
          <p:cNvSpPr/>
          <p:nvPr/>
        </p:nvSpPr>
        <p:spPr>
          <a:xfrm>
            <a:off x="839788" y="1878013"/>
            <a:ext cx="2054225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/>
          </a:p>
        </p:txBody>
      </p:sp>
      <p:sp>
        <p:nvSpPr>
          <p:cNvPr id="300" name="Google Shape;300;p9"/>
          <p:cNvSpPr/>
          <p:nvPr/>
        </p:nvSpPr>
        <p:spPr>
          <a:xfrm>
            <a:off x="3201988" y="1878013"/>
            <a:ext cx="3121025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/>
          </a:p>
        </p:txBody>
      </p:sp>
      <p:sp>
        <p:nvSpPr>
          <p:cNvPr id="301" name="Google Shape;301;p9"/>
          <p:cNvSpPr/>
          <p:nvPr/>
        </p:nvSpPr>
        <p:spPr>
          <a:xfrm>
            <a:off x="6554788" y="2189163"/>
            <a:ext cx="2359025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am 95% confident that </a:t>
            </a:r>
            <a:r>
              <a:rPr b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between 40 &amp; 60.</a:t>
            </a:r>
            <a:endParaRPr/>
          </a:p>
        </p:txBody>
      </p:sp>
      <p:sp>
        <p:nvSpPr>
          <p:cNvPr id="302" name="Google Shape;302;p9"/>
          <p:cNvSpPr/>
          <p:nvPr/>
        </p:nvSpPr>
        <p:spPr>
          <a:xfrm>
            <a:off x="3892550" y="2574925"/>
            <a:ext cx="1587500" cy="9779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07763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920750" y="3946525"/>
            <a:ext cx="1587500" cy="9779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3773488" y="2646363"/>
            <a:ext cx="167322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</a:t>
            </a: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i="1" lang="en-US" sz="24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 50</a:t>
            </a:r>
            <a:endParaRPr/>
          </a:p>
        </p:txBody>
      </p:sp>
      <p:graphicFrame>
        <p:nvGraphicFramePr>
          <p:cNvPr id="305" name="Google Shape;305;p9"/>
          <p:cNvGraphicFramePr/>
          <p:nvPr/>
        </p:nvGraphicFramePr>
        <p:xfrm>
          <a:off x="5480050" y="3635375"/>
          <a:ext cx="1225550" cy="2573338"/>
        </p:xfrm>
        <a:graphic>
          <a:graphicData uri="http://schemas.openxmlformats.org/presentationml/2006/ole">
            <mc:AlternateContent>
              <mc:Choice Requires="v">
                <p:oleObj r:id="rId4" imgH="2573338" imgW="1225550" progId="" spid="_x0000_s1">
                  <p:embed/>
                </p:oleObj>
              </mc:Choice>
              <mc:Fallback>
                <p:oleObj r:id="rId5" imgH="2573338" imgW="1225550" progId="">
                  <p:embed/>
                  <p:pic>
                    <p:nvPicPr>
                      <p:cNvPr id="305" name="Google Shape;305;p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480050" y="3635375"/>
                        <a:ext cx="1225550" cy="257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6" name="Google Shape;306;p9"/>
          <p:cNvGrpSpPr/>
          <p:nvPr/>
        </p:nvGrpSpPr>
        <p:grpSpPr>
          <a:xfrm>
            <a:off x="1958975" y="4079875"/>
            <a:ext cx="2744788" cy="915988"/>
            <a:chOff x="1234" y="2570"/>
            <a:chExt cx="1729" cy="577"/>
          </a:xfrm>
        </p:grpSpPr>
        <p:sp>
          <p:nvSpPr>
            <p:cNvPr id="307" name="Google Shape;307;p9"/>
            <p:cNvSpPr/>
            <p:nvPr/>
          </p:nvSpPr>
          <p:spPr>
            <a:xfrm>
              <a:off x="1234" y="2570"/>
              <a:ext cx="1729" cy="556"/>
            </a:xfrm>
            <a:custGeom>
              <a:rect b="b" l="l" r="r" t="t"/>
              <a:pathLst>
                <a:path extrusionOk="0" h="556" w="1729">
                  <a:moveTo>
                    <a:pt x="0" y="356"/>
                  </a:moveTo>
                  <a:lnTo>
                    <a:pt x="14" y="381"/>
                  </a:lnTo>
                  <a:lnTo>
                    <a:pt x="102" y="419"/>
                  </a:lnTo>
                  <a:lnTo>
                    <a:pt x="161" y="440"/>
                  </a:lnTo>
                  <a:lnTo>
                    <a:pt x="210" y="454"/>
                  </a:lnTo>
                  <a:lnTo>
                    <a:pt x="256" y="471"/>
                  </a:lnTo>
                  <a:lnTo>
                    <a:pt x="307" y="484"/>
                  </a:lnTo>
                  <a:lnTo>
                    <a:pt x="357" y="497"/>
                  </a:lnTo>
                  <a:lnTo>
                    <a:pt x="412" y="509"/>
                  </a:lnTo>
                  <a:lnTo>
                    <a:pt x="460" y="516"/>
                  </a:lnTo>
                  <a:lnTo>
                    <a:pt x="506" y="525"/>
                  </a:lnTo>
                  <a:lnTo>
                    <a:pt x="570" y="534"/>
                  </a:lnTo>
                  <a:lnTo>
                    <a:pt x="625" y="541"/>
                  </a:lnTo>
                  <a:lnTo>
                    <a:pt x="694" y="546"/>
                  </a:lnTo>
                  <a:lnTo>
                    <a:pt x="783" y="554"/>
                  </a:lnTo>
                  <a:lnTo>
                    <a:pt x="853" y="555"/>
                  </a:lnTo>
                  <a:lnTo>
                    <a:pt x="905" y="554"/>
                  </a:lnTo>
                  <a:lnTo>
                    <a:pt x="983" y="553"/>
                  </a:lnTo>
                  <a:lnTo>
                    <a:pt x="1046" y="549"/>
                  </a:lnTo>
                  <a:lnTo>
                    <a:pt x="1101" y="541"/>
                  </a:lnTo>
                  <a:lnTo>
                    <a:pt x="1159" y="535"/>
                  </a:lnTo>
                  <a:lnTo>
                    <a:pt x="1210" y="521"/>
                  </a:lnTo>
                  <a:lnTo>
                    <a:pt x="1261" y="511"/>
                  </a:lnTo>
                  <a:lnTo>
                    <a:pt x="1303" y="496"/>
                  </a:lnTo>
                  <a:lnTo>
                    <a:pt x="1342" y="477"/>
                  </a:lnTo>
                  <a:lnTo>
                    <a:pt x="1379" y="457"/>
                  </a:lnTo>
                  <a:lnTo>
                    <a:pt x="1412" y="432"/>
                  </a:lnTo>
                  <a:lnTo>
                    <a:pt x="1437" y="401"/>
                  </a:lnTo>
                  <a:lnTo>
                    <a:pt x="1455" y="375"/>
                  </a:lnTo>
                  <a:lnTo>
                    <a:pt x="1470" y="341"/>
                  </a:lnTo>
                  <a:lnTo>
                    <a:pt x="1478" y="317"/>
                  </a:lnTo>
                  <a:lnTo>
                    <a:pt x="1481" y="301"/>
                  </a:lnTo>
                  <a:lnTo>
                    <a:pt x="1728" y="442"/>
                  </a:lnTo>
                  <a:lnTo>
                    <a:pt x="1708" y="409"/>
                  </a:lnTo>
                  <a:lnTo>
                    <a:pt x="1676" y="375"/>
                  </a:lnTo>
                  <a:lnTo>
                    <a:pt x="1646" y="342"/>
                  </a:lnTo>
                  <a:lnTo>
                    <a:pt x="1622" y="308"/>
                  </a:lnTo>
                  <a:lnTo>
                    <a:pt x="1592" y="273"/>
                  </a:lnTo>
                  <a:lnTo>
                    <a:pt x="1574" y="237"/>
                  </a:lnTo>
                  <a:lnTo>
                    <a:pt x="1553" y="206"/>
                  </a:lnTo>
                  <a:lnTo>
                    <a:pt x="1533" y="172"/>
                  </a:lnTo>
                  <a:lnTo>
                    <a:pt x="1519" y="139"/>
                  </a:lnTo>
                  <a:lnTo>
                    <a:pt x="1500" y="94"/>
                  </a:lnTo>
                  <a:lnTo>
                    <a:pt x="1491" y="48"/>
                  </a:lnTo>
                  <a:lnTo>
                    <a:pt x="1468" y="0"/>
                  </a:lnTo>
                  <a:lnTo>
                    <a:pt x="1439" y="11"/>
                  </a:lnTo>
                  <a:lnTo>
                    <a:pt x="1405" y="23"/>
                  </a:lnTo>
                  <a:lnTo>
                    <a:pt x="1367" y="33"/>
                  </a:lnTo>
                  <a:lnTo>
                    <a:pt x="1330" y="40"/>
                  </a:lnTo>
                  <a:lnTo>
                    <a:pt x="1308" y="43"/>
                  </a:lnTo>
                  <a:lnTo>
                    <a:pt x="1278" y="43"/>
                  </a:lnTo>
                  <a:lnTo>
                    <a:pt x="1240" y="43"/>
                  </a:lnTo>
                  <a:lnTo>
                    <a:pt x="1201" y="40"/>
                  </a:lnTo>
                  <a:lnTo>
                    <a:pt x="1162" y="39"/>
                  </a:lnTo>
                  <a:lnTo>
                    <a:pt x="1120" y="30"/>
                  </a:lnTo>
                  <a:lnTo>
                    <a:pt x="1075" y="23"/>
                  </a:lnTo>
                  <a:lnTo>
                    <a:pt x="1004" y="7"/>
                  </a:lnTo>
                  <a:lnTo>
                    <a:pt x="1030" y="56"/>
                  </a:lnTo>
                  <a:lnTo>
                    <a:pt x="1242" y="167"/>
                  </a:lnTo>
                  <a:lnTo>
                    <a:pt x="1240" y="180"/>
                  </a:lnTo>
                  <a:lnTo>
                    <a:pt x="1209" y="218"/>
                  </a:lnTo>
                  <a:lnTo>
                    <a:pt x="1190" y="248"/>
                  </a:lnTo>
                  <a:lnTo>
                    <a:pt x="1154" y="285"/>
                  </a:lnTo>
                  <a:lnTo>
                    <a:pt x="1129" y="304"/>
                  </a:lnTo>
                  <a:lnTo>
                    <a:pt x="1104" y="323"/>
                  </a:lnTo>
                  <a:lnTo>
                    <a:pt x="1067" y="346"/>
                  </a:lnTo>
                  <a:lnTo>
                    <a:pt x="1033" y="370"/>
                  </a:lnTo>
                  <a:lnTo>
                    <a:pt x="983" y="388"/>
                  </a:lnTo>
                  <a:lnTo>
                    <a:pt x="944" y="402"/>
                  </a:lnTo>
                  <a:lnTo>
                    <a:pt x="897" y="415"/>
                  </a:lnTo>
                  <a:lnTo>
                    <a:pt x="846" y="429"/>
                  </a:lnTo>
                  <a:lnTo>
                    <a:pt x="805" y="434"/>
                  </a:lnTo>
                  <a:lnTo>
                    <a:pt x="745" y="441"/>
                  </a:lnTo>
                  <a:lnTo>
                    <a:pt x="687" y="443"/>
                  </a:lnTo>
                  <a:lnTo>
                    <a:pt x="630" y="448"/>
                  </a:lnTo>
                  <a:lnTo>
                    <a:pt x="569" y="448"/>
                  </a:lnTo>
                  <a:lnTo>
                    <a:pt x="495" y="448"/>
                  </a:lnTo>
                  <a:lnTo>
                    <a:pt x="427" y="448"/>
                  </a:lnTo>
                  <a:lnTo>
                    <a:pt x="355" y="442"/>
                  </a:lnTo>
                  <a:lnTo>
                    <a:pt x="307" y="439"/>
                  </a:lnTo>
                  <a:lnTo>
                    <a:pt x="259" y="430"/>
                  </a:lnTo>
                  <a:lnTo>
                    <a:pt x="218" y="421"/>
                  </a:lnTo>
                  <a:lnTo>
                    <a:pt x="173" y="412"/>
                  </a:lnTo>
                  <a:lnTo>
                    <a:pt x="134" y="401"/>
                  </a:lnTo>
                  <a:lnTo>
                    <a:pt x="0" y="356"/>
                  </a:lnTo>
                </a:path>
              </a:pathLst>
            </a:custGeom>
            <a:solidFill>
              <a:schemeClr val="accent2"/>
            </a:solidFill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107763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244" y="2621"/>
              <a:ext cx="1718" cy="526"/>
            </a:xfrm>
            <a:custGeom>
              <a:rect b="b" l="l" r="r" t="t"/>
              <a:pathLst>
                <a:path extrusionOk="0" h="526" w="1718">
                  <a:moveTo>
                    <a:pt x="0" y="330"/>
                  </a:moveTo>
                  <a:lnTo>
                    <a:pt x="112" y="387"/>
                  </a:lnTo>
                  <a:lnTo>
                    <a:pt x="154" y="403"/>
                  </a:lnTo>
                  <a:lnTo>
                    <a:pt x="207" y="421"/>
                  </a:lnTo>
                  <a:lnTo>
                    <a:pt x="251" y="434"/>
                  </a:lnTo>
                  <a:lnTo>
                    <a:pt x="304" y="451"/>
                  </a:lnTo>
                  <a:lnTo>
                    <a:pt x="352" y="464"/>
                  </a:lnTo>
                  <a:lnTo>
                    <a:pt x="411" y="477"/>
                  </a:lnTo>
                  <a:lnTo>
                    <a:pt x="461" y="486"/>
                  </a:lnTo>
                  <a:lnTo>
                    <a:pt x="506" y="498"/>
                  </a:lnTo>
                  <a:lnTo>
                    <a:pt x="568" y="504"/>
                  </a:lnTo>
                  <a:lnTo>
                    <a:pt x="626" y="511"/>
                  </a:lnTo>
                  <a:lnTo>
                    <a:pt x="692" y="516"/>
                  </a:lnTo>
                  <a:lnTo>
                    <a:pt x="784" y="523"/>
                  </a:lnTo>
                  <a:lnTo>
                    <a:pt x="851" y="525"/>
                  </a:lnTo>
                  <a:lnTo>
                    <a:pt x="911" y="525"/>
                  </a:lnTo>
                  <a:lnTo>
                    <a:pt x="988" y="523"/>
                  </a:lnTo>
                  <a:lnTo>
                    <a:pt x="1044" y="520"/>
                  </a:lnTo>
                  <a:lnTo>
                    <a:pt x="1100" y="514"/>
                  </a:lnTo>
                  <a:lnTo>
                    <a:pt x="1162" y="508"/>
                  </a:lnTo>
                  <a:lnTo>
                    <a:pt x="1215" y="496"/>
                  </a:lnTo>
                  <a:lnTo>
                    <a:pt x="1263" y="485"/>
                  </a:lnTo>
                  <a:lnTo>
                    <a:pt x="1310" y="470"/>
                  </a:lnTo>
                  <a:lnTo>
                    <a:pt x="1346" y="454"/>
                  </a:lnTo>
                  <a:lnTo>
                    <a:pt x="1384" y="434"/>
                  </a:lnTo>
                  <a:lnTo>
                    <a:pt x="1420" y="412"/>
                  </a:lnTo>
                  <a:lnTo>
                    <a:pt x="1445" y="383"/>
                  </a:lnTo>
                  <a:lnTo>
                    <a:pt x="1460" y="358"/>
                  </a:lnTo>
                  <a:lnTo>
                    <a:pt x="1481" y="327"/>
                  </a:lnTo>
                  <a:lnTo>
                    <a:pt x="1488" y="304"/>
                  </a:lnTo>
                  <a:lnTo>
                    <a:pt x="1503" y="271"/>
                  </a:lnTo>
                  <a:lnTo>
                    <a:pt x="1717" y="393"/>
                  </a:lnTo>
                  <a:lnTo>
                    <a:pt x="1684" y="359"/>
                  </a:lnTo>
                  <a:lnTo>
                    <a:pt x="1656" y="328"/>
                  </a:lnTo>
                  <a:lnTo>
                    <a:pt x="1630" y="297"/>
                  </a:lnTo>
                  <a:lnTo>
                    <a:pt x="1607" y="263"/>
                  </a:lnTo>
                  <a:lnTo>
                    <a:pt x="1583" y="230"/>
                  </a:lnTo>
                  <a:lnTo>
                    <a:pt x="1566" y="200"/>
                  </a:lnTo>
                  <a:lnTo>
                    <a:pt x="1547" y="166"/>
                  </a:lnTo>
                  <a:lnTo>
                    <a:pt x="1532" y="133"/>
                  </a:lnTo>
                  <a:lnTo>
                    <a:pt x="1513" y="92"/>
                  </a:lnTo>
                  <a:lnTo>
                    <a:pt x="1500" y="56"/>
                  </a:lnTo>
                  <a:lnTo>
                    <a:pt x="1494" y="32"/>
                  </a:lnTo>
                  <a:lnTo>
                    <a:pt x="1483" y="0"/>
                  </a:lnTo>
                  <a:lnTo>
                    <a:pt x="1454" y="12"/>
                  </a:lnTo>
                  <a:lnTo>
                    <a:pt x="1421" y="25"/>
                  </a:lnTo>
                  <a:lnTo>
                    <a:pt x="1384" y="33"/>
                  </a:lnTo>
                  <a:lnTo>
                    <a:pt x="1348" y="40"/>
                  </a:lnTo>
                  <a:lnTo>
                    <a:pt x="1321" y="42"/>
                  </a:lnTo>
                  <a:lnTo>
                    <a:pt x="1297" y="43"/>
                  </a:lnTo>
                  <a:lnTo>
                    <a:pt x="1259" y="43"/>
                  </a:lnTo>
                  <a:lnTo>
                    <a:pt x="1217" y="40"/>
                  </a:lnTo>
                  <a:lnTo>
                    <a:pt x="1182" y="38"/>
                  </a:lnTo>
                  <a:lnTo>
                    <a:pt x="1136" y="30"/>
                  </a:lnTo>
                  <a:lnTo>
                    <a:pt x="1091" y="24"/>
                  </a:lnTo>
                  <a:lnTo>
                    <a:pt x="1020" y="7"/>
                  </a:lnTo>
                  <a:lnTo>
                    <a:pt x="1269" y="142"/>
                  </a:lnTo>
                  <a:lnTo>
                    <a:pt x="1250" y="173"/>
                  </a:lnTo>
                  <a:lnTo>
                    <a:pt x="1223" y="208"/>
                  </a:lnTo>
                  <a:lnTo>
                    <a:pt x="1200" y="237"/>
                  </a:lnTo>
                  <a:lnTo>
                    <a:pt x="1160" y="272"/>
                  </a:lnTo>
                  <a:lnTo>
                    <a:pt x="1134" y="290"/>
                  </a:lnTo>
                  <a:lnTo>
                    <a:pt x="1109" y="308"/>
                  </a:lnTo>
                  <a:lnTo>
                    <a:pt x="1075" y="329"/>
                  </a:lnTo>
                  <a:lnTo>
                    <a:pt x="1037" y="350"/>
                  </a:lnTo>
                  <a:lnTo>
                    <a:pt x="991" y="369"/>
                  </a:lnTo>
                  <a:lnTo>
                    <a:pt x="947" y="381"/>
                  </a:lnTo>
                  <a:lnTo>
                    <a:pt x="899" y="393"/>
                  </a:lnTo>
                  <a:lnTo>
                    <a:pt x="848" y="406"/>
                  </a:lnTo>
                  <a:lnTo>
                    <a:pt x="808" y="410"/>
                  </a:lnTo>
                  <a:lnTo>
                    <a:pt x="748" y="415"/>
                  </a:lnTo>
                  <a:lnTo>
                    <a:pt x="689" y="418"/>
                  </a:lnTo>
                  <a:lnTo>
                    <a:pt x="636" y="421"/>
                  </a:lnTo>
                  <a:lnTo>
                    <a:pt x="571" y="422"/>
                  </a:lnTo>
                  <a:lnTo>
                    <a:pt x="498" y="422"/>
                  </a:lnTo>
                  <a:lnTo>
                    <a:pt x="428" y="422"/>
                  </a:lnTo>
                  <a:lnTo>
                    <a:pt x="357" y="414"/>
                  </a:lnTo>
                  <a:lnTo>
                    <a:pt x="309" y="411"/>
                  </a:lnTo>
                  <a:lnTo>
                    <a:pt x="260" y="404"/>
                  </a:lnTo>
                  <a:lnTo>
                    <a:pt x="217" y="395"/>
                  </a:lnTo>
                  <a:lnTo>
                    <a:pt x="174" y="387"/>
                  </a:lnTo>
                  <a:lnTo>
                    <a:pt x="137" y="374"/>
                  </a:lnTo>
                  <a:lnTo>
                    <a:pt x="0" y="330"/>
                  </a:lnTo>
                </a:path>
              </a:pathLst>
            </a:custGeom>
            <a:solidFill>
              <a:schemeClr val="accent2"/>
            </a:solidFill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107763">
                <a:schemeClr val="dk1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9"/>
          <p:cNvSpPr/>
          <p:nvPr/>
        </p:nvSpPr>
        <p:spPr>
          <a:xfrm>
            <a:off x="681038" y="4227513"/>
            <a:ext cx="20542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/>
          </a:p>
        </p:txBody>
      </p:sp>
      <p:sp>
        <p:nvSpPr>
          <p:cNvPr id="310" name="Google Shape;310;p9"/>
          <p:cNvSpPr/>
          <p:nvPr/>
        </p:nvSpPr>
        <p:spPr>
          <a:xfrm>
            <a:off x="1308100" y="5173663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420688" y="3752850"/>
            <a:ext cx="566737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312" name="Google Shape;312;p9"/>
          <p:cNvSpPr/>
          <p:nvPr/>
        </p:nvSpPr>
        <p:spPr>
          <a:xfrm>
            <a:off x="1968500" y="5080000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313" name="Google Shape;313;p9"/>
          <p:cNvSpPr/>
          <p:nvPr/>
        </p:nvSpPr>
        <p:spPr>
          <a:xfrm>
            <a:off x="768350" y="4899025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314" name="Google Shape;314;p9"/>
          <p:cNvSpPr/>
          <p:nvPr/>
        </p:nvSpPr>
        <p:spPr>
          <a:xfrm>
            <a:off x="609600" y="3235325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315" name="Google Shape;315;p9"/>
          <p:cNvSpPr/>
          <p:nvPr/>
        </p:nvSpPr>
        <p:spPr>
          <a:xfrm>
            <a:off x="2492375" y="3587750"/>
            <a:ext cx="566738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316" name="Google Shape;316;p9"/>
          <p:cNvSpPr/>
          <p:nvPr/>
        </p:nvSpPr>
        <p:spPr>
          <a:xfrm>
            <a:off x="1773238" y="3468688"/>
            <a:ext cx="566737" cy="638175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317" name="Google Shape;317;p9"/>
          <p:cNvSpPr/>
          <p:nvPr/>
        </p:nvSpPr>
        <p:spPr>
          <a:xfrm>
            <a:off x="1371600" y="3925888"/>
            <a:ext cx="481013" cy="5159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318" name="Google Shape;318;p9"/>
          <p:cNvSpPr/>
          <p:nvPr/>
        </p:nvSpPr>
        <p:spPr>
          <a:xfrm>
            <a:off x="1524000" y="4522788"/>
            <a:ext cx="481013" cy="5159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319" name="Google Shape;319;p9"/>
          <p:cNvSpPr/>
          <p:nvPr/>
        </p:nvSpPr>
        <p:spPr>
          <a:xfrm>
            <a:off x="3870325" y="2881313"/>
            <a:ext cx="481013" cy="515937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  <p:sp>
        <p:nvSpPr>
          <p:cNvPr id="320" name="Google Shape;320;p9"/>
          <p:cNvSpPr/>
          <p:nvPr/>
        </p:nvSpPr>
        <p:spPr>
          <a:xfrm>
            <a:off x="4954588" y="2701925"/>
            <a:ext cx="481012" cy="515938"/>
          </a:xfrm>
          <a:prstGeom prst="rect">
            <a:avLst/>
          </a:prstGeom>
          <a:noFill/>
          <a:ln>
            <a:noFill/>
          </a:ln>
        </p:spPr>
        <p:txBody>
          <a:bodyPr anchorCtr="1" anchor="ctr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cdiesin">
  <a:themeElements>
    <a:clrScheme name="">
      <a:dk1>
        <a:srgbClr val="050014"/>
      </a:dk1>
      <a:lt1>
        <a:srgbClr val="FFFFFF"/>
      </a:lt1>
      <a:dk2>
        <a:srgbClr val="DC0081"/>
      </a:dk2>
      <a:lt2>
        <a:srgbClr val="FAFD00"/>
      </a:lt2>
      <a:accent1>
        <a:srgbClr val="DC0081"/>
      </a:accent1>
      <a:accent2>
        <a:srgbClr val="00DFCA"/>
      </a:accent2>
      <a:accent3>
        <a:srgbClr val="EBAAC1"/>
      </a:accent3>
      <a:accent4>
        <a:srgbClr val="DADADA"/>
      </a:accent4>
      <a:accent5>
        <a:srgbClr val="EBAAC1"/>
      </a:accent5>
      <a:accent6>
        <a:srgbClr val="00CAB7"/>
      </a:accent6>
      <a:hlink>
        <a:srgbClr val="F57B49"/>
      </a:hlink>
      <a:folHlink>
        <a:srgbClr val="E0D3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cdiesin">
  <a:themeElements>
    <a:clrScheme name="">
      <a:dk1>
        <a:srgbClr val="000000"/>
      </a:dk1>
      <a:lt1>
        <a:srgbClr val="FFFFFF"/>
      </a:lt1>
      <a:dk2>
        <a:srgbClr val="063DE8"/>
      </a:dk2>
      <a:lt2>
        <a:srgbClr val="FAFD00"/>
      </a:lt2>
      <a:accent1>
        <a:srgbClr val="DC0081"/>
      </a:accent1>
      <a:accent2>
        <a:srgbClr val="00DFCA"/>
      </a:accent2>
      <a:accent3>
        <a:srgbClr val="AAAFF2"/>
      </a:accent3>
      <a:accent4>
        <a:srgbClr val="DADADA"/>
      </a:accent4>
      <a:accent5>
        <a:srgbClr val="EBAAC1"/>
      </a:accent5>
      <a:accent6>
        <a:srgbClr val="00CAB7"/>
      </a:accent6>
      <a:hlink>
        <a:srgbClr val="FE9B03"/>
      </a:hlink>
      <a:folHlink>
        <a:srgbClr val="E7B3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1995-07-13T10:42:52Z</dcterms:created>
  <dc:creator>John J. McGill</dc:creator>
</cp:coreProperties>
</file>